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0"/>
  </p:notesMasterIdLst>
  <p:handoutMasterIdLst>
    <p:handoutMasterId r:id="rId21"/>
  </p:handoutMasterIdLst>
  <p:sldIdLst>
    <p:sldId id="257" r:id="rId5"/>
    <p:sldId id="389" r:id="rId6"/>
    <p:sldId id="407" r:id="rId7"/>
    <p:sldId id="409" r:id="rId8"/>
    <p:sldId id="398" r:id="rId9"/>
    <p:sldId id="403" r:id="rId10"/>
    <p:sldId id="399" r:id="rId11"/>
    <p:sldId id="400" r:id="rId12"/>
    <p:sldId id="402" r:id="rId13"/>
    <p:sldId id="404" r:id="rId14"/>
    <p:sldId id="405" r:id="rId15"/>
    <p:sldId id="406" r:id="rId16"/>
    <p:sldId id="272" r:id="rId17"/>
    <p:sldId id="321" r:id="rId18"/>
    <p:sldId id="3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showScrollbar="0"/>
    <p:sldAll/>
    <p:penClr>
      <a:prstClr val="red"/>
    </p:penClr>
    <p:extLst>
      <p:ext uri="{F99C55AA-B7CB-42B0-86F8-08522FDF87E8}">
        <p14:browseMode xmlns:p14="http://schemas.microsoft.com/office/powerpoint/2010/main" showStatus="0"/>
      </p:ex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9A862"/>
    <a:srgbClr val="FEFEFF"/>
    <a:srgbClr val="866D56"/>
    <a:srgbClr val="3D2B22"/>
    <a:srgbClr val="E9DA11"/>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45009E-C04D-46BD-9DB3-3CBEC1BDCA0C}" v="5" dt="2023-11-23T04:02:41.7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p:cViewPr varScale="1">
        <p:scale>
          <a:sx n="112" d="100"/>
          <a:sy n="112" d="100"/>
        </p:scale>
        <p:origin x="492"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ayes" userId="27f8ffe00d893b3c" providerId="Windows Live" clId="Web-{4645009E-C04D-46BD-9DB3-3CBEC1BDCA0C}"/>
    <pc:docChg chg="modSld">
      <pc:chgData name="Luke Hayes" userId="27f8ffe00d893b3c" providerId="Windows Live" clId="Web-{4645009E-C04D-46BD-9DB3-3CBEC1BDCA0C}" dt="2023-11-23T04:02:41.769" v="116" actId="14100"/>
      <pc:docMkLst>
        <pc:docMk/>
      </pc:docMkLst>
      <pc:sldChg chg="addSp delSp modSp">
        <pc:chgData name="Luke Hayes" userId="27f8ffe00d893b3c" providerId="Windows Live" clId="Web-{4645009E-C04D-46BD-9DB3-3CBEC1BDCA0C}" dt="2023-11-23T04:02:41.769" v="116" actId="14100"/>
        <pc:sldMkLst>
          <pc:docMk/>
          <pc:sldMk cId="752814286" sldId="257"/>
        </pc:sldMkLst>
        <pc:spChg chg="del">
          <ac:chgData name="Luke Hayes" userId="27f8ffe00d893b3c" providerId="Windows Live" clId="Web-{4645009E-C04D-46BD-9DB3-3CBEC1BDCA0C}" dt="2023-11-23T04:02:30.831" v="112"/>
          <ac:spMkLst>
            <pc:docMk/>
            <pc:sldMk cId="752814286" sldId="257"/>
            <ac:spMk id="5" creationId="{C1148958-D97C-4829-BEEE-81C090DFA855}"/>
          </ac:spMkLst>
        </pc:spChg>
        <pc:picChg chg="add mod">
          <ac:chgData name="Luke Hayes" userId="27f8ffe00d893b3c" providerId="Windows Live" clId="Web-{4645009E-C04D-46BD-9DB3-3CBEC1BDCA0C}" dt="2023-11-23T04:02:41.769" v="116" actId="14100"/>
          <ac:picMkLst>
            <pc:docMk/>
            <pc:sldMk cId="752814286" sldId="257"/>
            <ac:picMk id="4" creationId="{942DEBC6-7421-6908-5FFA-CB7634E16243}"/>
          </ac:picMkLst>
        </pc:picChg>
      </pc:sldChg>
      <pc:sldChg chg="modSp">
        <pc:chgData name="Luke Hayes" userId="27f8ffe00d893b3c" providerId="Windows Live" clId="Web-{4645009E-C04D-46BD-9DB3-3CBEC1BDCA0C}" dt="2023-11-23T03:59:27.796" v="111" actId="20577"/>
        <pc:sldMkLst>
          <pc:docMk/>
          <pc:sldMk cId="2624630061" sldId="272"/>
        </pc:sldMkLst>
        <pc:graphicFrameChg chg="modGraphic">
          <ac:chgData name="Luke Hayes" userId="27f8ffe00d893b3c" providerId="Windows Live" clId="Web-{4645009E-C04D-46BD-9DB3-3CBEC1BDCA0C}" dt="2023-11-23T03:59:27.796" v="111" actId="20577"/>
          <ac:graphicFrameMkLst>
            <pc:docMk/>
            <pc:sldMk cId="2624630061" sldId="272"/>
            <ac:graphicFrameMk id="4" creationId="{93897051-DA8D-4072-A594-51769F8D52F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rtl="0">
            <a:buFont typeface="Symbol" panose="05050102010706020507" pitchFamily="18" charset="2"/>
            <a:buChar char=""/>
          </a:pPr>
          <a:r>
            <a:rPr lang="en-US" sz="1800" dirty="0">
              <a:latin typeface="+mn-lt"/>
            </a:rPr>
            <a:t>1 Month Fund Launch</a:t>
          </a:r>
          <a:br>
            <a:rPr lang="en-US" sz="1800" dirty="0">
              <a:latin typeface="+mn-lt"/>
            </a:rPr>
          </a:br>
          <a:r>
            <a:rPr lang="en-US" sz="1800" dirty="0">
              <a:latin typeface="+mn-lt"/>
            </a:rPr>
            <a:t>1</a:t>
          </a:r>
          <a:r>
            <a:rPr lang="en-US" sz="1800" baseline="30000" dirty="0">
              <a:latin typeface="+mn-lt"/>
            </a:rPr>
            <a:t>st</a:t>
          </a:r>
          <a:r>
            <a:rPr lang="en-US" sz="1800" dirty="0">
              <a:latin typeface="+mn-lt"/>
            </a:rPr>
            <a:t> 100 Queens Search</a:t>
          </a:r>
          <a:br>
            <a:rPr lang="en-US" sz="1800" dirty="0">
              <a:latin typeface="+mn-lt"/>
            </a:rPr>
          </a:br>
          <a:r>
            <a:rPr lang="en-US" sz="1800" dirty="0">
              <a:latin typeface="+mn-lt"/>
            </a:rPr>
            <a:t>Events &amp; Office Fit Out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rtl="0">
            <a:buFont typeface="Symbol" panose="05050102010706020507" pitchFamily="18" charset="2"/>
            <a:buChar char=""/>
          </a:pPr>
          <a:r>
            <a:rPr lang="en-US" sz="1800" dirty="0">
              <a:latin typeface="+mn-lt"/>
            </a:rPr>
            <a:t>3 Months </a:t>
          </a:r>
          <a:br>
            <a:rPr lang="en-US" sz="1800" dirty="0">
              <a:latin typeface="+mn-lt"/>
            </a:rPr>
          </a:br>
          <a:r>
            <a:rPr lang="en-US" sz="1800" dirty="0"/>
            <a:t>Govt. &amp; Private Partnerships</a:t>
          </a:r>
          <a:br>
            <a:rPr lang="en-US" sz="1800" dirty="0"/>
          </a:br>
          <a:r>
            <a:rPr lang="en-US" sz="1800" dirty="0"/>
            <a:t>Prototype, Launch, Feedback</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Series A Funding</a:t>
          </a:r>
          <a:br>
            <a:rPr lang="en-US" sz="1800" dirty="0"/>
          </a:br>
          <a:r>
            <a:rPr lang="en-US" sz="1800" dirty="0"/>
            <a:t>Growth, Growth, Growth</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rtl="0">
            <a:buFont typeface="Symbol" panose="05050102010706020507" pitchFamily="18" charset="2"/>
            <a:buChar char=""/>
          </a:pPr>
          <a:r>
            <a:rPr lang="en-US" sz="1800" dirty="0">
              <a:latin typeface="Walbaum Display"/>
            </a:rPr>
            <a:t>2 Months</a:t>
          </a:r>
          <a:br>
            <a:rPr lang="en-US" sz="1800" dirty="0"/>
          </a:br>
          <a:r>
            <a:rPr lang="en-US" sz="1800" dirty="0"/>
            <a:t>Celebrate 1</a:t>
          </a:r>
          <a:r>
            <a:rPr lang="en-US" sz="1800" baseline="30000" dirty="0"/>
            <a:t>st</a:t>
          </a:r>
          <a:r>
            <a:rPr lang="en-US" sz="1800" dirty="0"/>
            <a:t> 100 Queens</a:t>
          </a:r>
          <a:br>
            <a:rPr lang="en-US" sz="1800" dirty="0"/>
          </a:br>
          <a:r>
            <a:rPr lang="en-US" sz="1800" dirty="0">
              <a:latin typeface="Walbaum Display"/>
            </a:rPr>
            <a:t>Advance G20</a:t>
          </a:r>
          <a:r>
            <a:rPr lang="en-US" sz="1800" dirty="0"/>
            <a:t> Syndication</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Work Smart Ecosystem</a:t>
          </a:r>
          <a:br>
            <a:rPr lang="en-US" sz="1800" dirty="0"/>
          </a:br>
          <a:r>
            <a:rPr lang="en-US" sz="1800" dirty="0"/>
            <a:t>Diversify, Evolve, Assist Others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1 Month Fund Launch</a:t>
          </a:r>
          <a:br>
            <a:rPr lang="en-US" sz="1800" kern="1200" dirty="0">
              <a:latin typeface="+mn-lt"/>
            </a:rPr>
          </a:br>
          <a:r>
            <a:rPr lang="en-US" sz="1800" kern="1200" dirty="0">
              <a:latin typeface="+mn-lt"/>
            </a:rPr>
            <a:t>1</a:t>
          </a:r>
          <a:r>
            <a:rPr lang="en-US" sz="1800" kern="1200" baseline="30000" dirty="0">
              <a:latin typeface="+mn-lt"/>
            </a:rPr>
            <a:t>st</a:t>
          </a:r>
          <a:r>
            <a:rPr lang="en-US" sz="1800" kern="1200" dirty="0">
              <a:latin typeface="+mn-lt"/>
            </a:rPr>
            <a:t> 100 Queens Search</a:t>
          </a:r>
          <a:br>
            <a:rPr lang="en-US" sz="1800" kern="1200" dirty="0">
              <a:latin typeface="+mn-lt"/>
            </a:rPr>
          </a:br>
          <a:r>
            <a:rPr lang="en-US" sz="1800" kern="1200" dirty="0">
              <a:latin typeface="+mn-lt"/>
            </a:rPr>
            <a:t>Events &amp; Office Fit Out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3 Months </a:t>
          </a:r>
          <a:br>
            <a:rPr lang="en-US" sz="1800" kern="1200" dirty="0">
              <a:latin typeface="+mn-lt"/>
            </a:rPr>
          </a:br>
          <a:r>
            <a:rPr lang="en-US" sz="1800" kern="1200" dirty="0"/>
            <a:t>Govt. &amp; Private Partnerships</a:t>
          </a:r>
          <a:br>
            <a:rPr lang="en-US" sz="1800" kern="1200" dirty="0"/>
          </a:br>
          <a:r>
            <a:rPr lang="en-US" sz="1800" kern="1200" dirty="0"/>
            <a:t>Prototype, Launch, Feedback</a:t>
          </a:r>
          <a:endParaRPr lang="en-US" sz="1800" kern="1200" dirty="0">
            <a:latin typeface="+mn-lt"/>
          </a:endParaRP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Series A Funding</a:t>
          </a:r>
          <a:br>
            <a:rPr lang="en-US" sz="1800" kern="1200" dirty="0"/>
          </a:br>
          <a:r>
            <a:rPr lang="en-US" sz="1800" kern="1200" dirty="0"/>
            <a:t>Growth, Growth, Growth</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Work Smart Ecosystem</a:t>
          </a:r>
          <a:br>
            <a:rPr lang="en-US" sz="1800" kern="1200" dirty="0"/>
          </a:br>
          <a:r>
            <a:rPr lang="en-US" sz="1800" kern="1200" dirty="0"/>
            <a:t>Diversify, Evolve, Assist Others</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2 Months</a:t>
          </a:r>
          <a:br>
            <a:rPr lang="en-US" sz="1800" kern="1200" dirty="0"/>
          </a:br>
          <a:r>
            <a:rPr lang="en-US" sz="1800" kern="1200" dirty="0"/>
            <a:t>Celebrate 1</a:t>
          </a:r>
          <a:r>
            <a:rPr lang="en-US" sz="1800" kern="1200" baseline="30000" dirty="0"/>
            <a:t>st</a:t>
          </a:r>
          <a:r>
            <a:rPr lang="en-US" sz="1800" kern="1200" dirty="0"/>
            <a:t> 100 Queens</a:t>
          </a:r>
          <a:br>
            <a:rPr lang="en-US" sz="1800" kern="1200" dirty="0"/>
          </a:br>
          <a:r>
            <a:rPr lang="en-US" sz="1800" kern="1200" dirty="0">
              <a:latin typeface="Walbaum Display"/>
            </a:rPr>
            <a:t>Advance G20</a:t>
          </a:r>
          <a:r>
            <a:rPr lang="en-US" sz="1800" kern="1200" dirty="0"/>
            <a:t> Syndication</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11/22/2023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13</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14</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youtube.com/playlist?list=PL9jLSm_Ni6aH-mKHflIbnavMhTPDByV7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image" Target="../media/image14.jp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2.xml"/><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650761" y="685800"/>
            <a:ext cx="4369790" cy="3971926"/>
          </a:xfrm>
        </p:spPr>
        <p:txBody>
          <a:bodyPr anchor="b" anchorCtr="0">
            <a:normAutofit fontScale="90000"/>
          </a:bodyPr>
          <a:lstStyle/>
          <a:p>
            <a:pPr algn="ctr"/>
            <a:r>
              <a:rPr lang="en-US" sz="5300" b="1" dirty="0">
                <a:latin typeface="Algerian" panose="04020705040A02060702" pitchFamily="82" charset="0"/>
              </a:rPr>
              <a:t>500 Queens VC</a:t>
            </a:r>
            <a:br>
              <a:rPr lang="en-US" sz="5300" b="1" dirty="0">
                <a:latin typeface="Algerian" panose="04020705040A02060702" pitchFamily="82" charset="0"/>
              </a:rPr>
            </a:br>
            <a:r>
              <a:rPr lang="en-US" sz="2700" b="1" dirty="0">
                <a:latin typeface="Algerian" panose="04020705040A02060702" pitchFamily="82" charset="0"/>
              </a:rPr>
              <a:t>limited Financial model</a:t>
            </a:r>
            <a:br>
              <a:rPr lang="en-US" sz="3100" b="1" dirty="0">
                <a:latin typeface="Algerian" panose="04020705040A02060702" pitchFamily="82" charset="0"/>
              </a:rPr>
            </a:br>
            <a:br>
              <a:rPr lang="en-US" dirty="0"/>
            </a:br>
            <a:r>
              <a:rPr lang="en-US" dirty="0"/>
              <a:t>100 New Female Founder Startups in Queensland, Australia 2021</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06080" y="4876800"/>
            <a:ext cx="3565524" cy="928688"/>
          </a:xfrm>
        </p:spPr>
        <p:txBody>
          <a:bodyPr>
            <a:normAutofit/>
          </a:bodyPr>
          <a:lstStyle/>
          <a:p>
            <a:r>
              <a:rPr lang="en-US" dirty="0"/>
              <a:t>Presented By:</a:t>
            </a:r>
            <a:br>
              <a:rPr lang="en-US" dirty="0"/>
            </a:br>
            <a:r>
              <a:rPr lang="en-US" dirty="0"/>
              <a:t>  Luke Catalyst Nathan Hayes</a:t>
            </a:r>
          </a:p>
        </p:txBody>
      </p:sp>
      <p:sp>
        <p:nvSpPr>
          <p:cNvPr id="8" name="Title 1">
            <a:extLst>
              <a:ext uri="{FF2B5EF4-FFF2-40B4-BE49-F238E27FC236}">
                <a16:creationId xmlns:a16="http://schemas.microsoft.com/office/drawing/2014/main" id="{77CDC8DC-9C9F-4964-9D75-C7CE48BC72BB}"/>
              </a:ext>
            </a:extLst>
          </p:cNvPr>
          <p:cNvSpPr txBox="1">
            <a:spLocks/>
          </p:cNvSpPr>
          <p:nvPr/>
        </p:nvSpPr>
        <p:spPr>
          <a:xfrm>
            <a:off x="479639" y="5177552"/>
            <a:ext cx="6493078" cy="327184"/>
          </a:xfrm>
          <a:prstGeom prst="rect">
            <a:avLst/>
          </a:prstGeom>
        </p:spPr>
        <p:txBody>
          <a:bodyPr vert="horz" wrap="square" lIns="0" tIns="0" rIns="0" bIns="0" rtlCol="0" anchor="b" anchorCtr="0">
            <a:normAutofit fontScale="62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gn="ctr"/>
            <a:r>
              <a:rPr lang="en-GB" sz="2400" dirty="0">
                <a:solidFill>
                  <a:schemeClr val="accent2">
                    <a:lumMod val="40000"/>
                    <a:lumOff val="60000"/>
                  </a:schemeClr>
                </a:solidFill>
                <a:hlinkClick r:id="rId4">
                  <a:extLst>
                    <a:ext uri="{A12FA001-AC4F-418D-AE19-62706E023703}">
                      <ahyp:hlinkClr xmlns:ahyp="http://schemas.microsoft.com/office/drawing/2018/hyperlinkcolor" val="tx"/>
                    </a:ext>
                  </a:extLst>
                </a:hlinkClick>
              </a:rPr>
              <a:t>https://youtube.com/playlist?list=PL9jLSm_Ni6aH-mKHflIbnavMhTPDByV7e</a:t>
            </a:r>
            <a:r>
              <a:rPr lang="en-GB" sz="2400" dirty="0">
                <a:solidFill>
                  <a:schemeClr val="accent2">
                    <a:lumMod val="40000"/>
                    <a:lumOff val="60000"/>
                  </a:schemeClr>
                </a:solidFill>
              </a:rPr>
              <a:t> </a:t>
            </a:r>
          </a:p>
        </p:txBody>
      </p:sp>
      <p:sp>
        <p:nvSpPr>
          <p:cNvPr id="9" name="Subtitle 2">
            <a:extLst>
              <a:ext uri="{FF2B5EF4-FFF2-40B4-BE49-F238E27FC236}">
                <a16:creationId xmlns:a16="http://schemas.microsoft.com/office/drawing/2014/main" id="{E668F8B6-B1EC-46F3-AD5C-E239119660E2}"/>
              </a:ext>
            </a:extLst>
          </p:cNvPr>
          <p:cNvSpPr txBox="1">
            <a:spLocks/>
          </p:cNvSpPr>
          <p:nvPr/>
        </p:nvSpPr>
        <p:spPr>
          <a:xfrm>
            <a:off x="1253878" y="4876800"/>
            <a:ext cx="4944601" cy="327184"/>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Limited Financial Model.</a:t>
            </a:r>
          </a:p>
        </p:txBody>
      </p:sp>
      <p:sp>
        <p:nvSpPr>
          <p:cNvPr id="10" name="Footer Placeholder 13">
            <a:extLst>
              <a:ext uri="{FF2B5EF4-FFF2-40B4-BE49-F238E27FC236}">
                <a16:creationId xmlns:a16="http://schemas.microsoft.com/office/drawing/2014/main" id="{CB214098-7047-4D17-B59D-E035E460974F}"/>
              </a:ext>
            </a:extLst>
          </p:cNvPr>
          <p:cNvSpPr txBox="1">
            <a:spLocks/>
          </p:cNvSpPr>
          <p:nvPr/>
        </p:nvSpPr>
        <p:spPr>
          <a:xfrm>
            <a:off x="141317" y="6333916"/>
            <a:ext cx="11879234" cy="327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u="sng" dirty="0"/>
              <a:t>Disclaimer:</a:t>
            </a:r>
            <a:r>
              <a:rPr lang="en-US" dirty="0"/>
              <a:t>  All 100+ Start-ups will have female CEOs, plus have majority female executive.  All other genders are welcome.</a:t>
            </a:r>
          </a:p>
        </p:txBody>
      </p:sp>
      <p:pic>
        <p:nvPicPr>
          <p:cNvPr id="4" name="Picture 3" descr="A picture containing shape&#10;&#10;Description automatically generated">
            <a:extLst>
              <a:ext uri="{FF2B5EF4-FFF2-40B4-BE49-F238E27FC236}">
                <a16:creationId xmlns:a16="http://schemas.microsoft.com/office/drawing/2014/main" id="{942DEBC6-7421-6908-5FFA-CB7634E16243}"/>
              </a:ext>
            </a:extLst>
          </p:cNvPr>
          <p:cNvPicPr>
            <a:picLocks noChangeAspect="1"/>
          </p:cNvPicPr>
          <p:nvPr/>
        </p:nvPicPr>
        <p:blipFill>
          <a:blip r:embed="rId5"/>
          <a:stretch>
            <a:fillRect/>
          </a:stretch>
        </p:blipFill>
        <p:spPr>
          <a:xfrm>
            <a:off x="2216742" y="180109"/>
            <a:ext cx="2978698" cy="4627418"/>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1657636"/>
            <a:ext cx="4004358" cy="1816048"/>
          </a:xfrm>
        </p:spPr>
        <p:txBody>
          <a:bodyPr/>
          <a:lstStyle/>
          <a:p>
            <a:r>
              <a:rPr lang="en-US" dirty="0"/>
              <a:t>Brisbane City,</a:t>
            </a:r>
            <a:br>
              <a:rPr lang="en-US" dirty="0"/>
            </a:br>
            <a:r>
              <a:rPr lang="en-US" dirty="0"/>
              <a:t>Queensland.</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3785666"/>
            <a:ext cx="4396976" cy="3415519"/>
          </a:xfrm>
        </p:spPr>
        <p:txBody>
          <a:bodyPr/>
          <a:lstStyle/>
          <a:p>
            <a:r>
              <a:rPr lang="en-US" dirty="0"/>
              <a:t>1:  World Leading Ecosystems</a:t>
            </a:r>
          </a:p>
          <a:p>
            <a:r>
              <a:rPr lang="en-US" dirty="0"/>
              <a:t>2:  Worlds Biggest Moonshots</a:t>
            </a:r>
          </a:p>
          <a:p>
            <a:r>
              <a:rPr lang="en-US" dirty="0"/>
              <a:t>3:  Worlds Most Trustworthy A.I.</a:t>
            </a:r>
          </a:p>
          <a:p>
            <a:r>
              <a:rPr lang="en-US" dirty="0"/>
              <a:t>4:  Worlds Biggest Box Office Hits</a:t>
            </a:r>
          </a:p>
          <a:p>
            <a:r>
              <a:rPr lang="en-US" dirty="0"/>
              <a:t>5:  Worlds 1</a:t>
            </a:r>
            <a:r>
              <a:rPr lang="en-US" baseline="30000" dirty="0"/>
              <a:t>st</a:t>
            </a:r>
            <a:r>
              <a:rPr lang="en-US" dirty="0"/>
              <a:t> Autonomously Built City</a:t>
            </a:r>
          </a:p>
          <a:p>
            <a:endParaRPr lang="en-US" dirty="0"/>
          </a:p>
        </p:txBody>
      </p:sp>
      <p:pic>
        <p:nvPicPr>
          <p:cNvPr id="13" name="Picture 12">
            <a:extLst>
              <a:ext uri="{FF2B5EF4-FFF2-40B4-BE49-F238E27FC236}">
                <a16:creationId xmlns:a16="http://schemas.microsoft.com/office/drawing/2014/main" id="{419EEAC9-FE93-4ABE-916D-5439ECE9C6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509097" y="1784630"/>
            <a:ext cx="5515110" cy="3171801"/>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4073DF8E-8159-4FBD-A9C6-66B41435D124}"/>
              </a:ext>
            </a:extLst>
          </p:cNvPr>
          <p:cNvPicPr>
            <a:picLocks noChangeAspect="1"/>
          </p:cNvPicPr>
          <p:nvPr/>
        </p:nvPicPr>
        <p:blipFill>
          <a:blip r:embed="rId3"/>
          <a:stretch>
            <a:fillRect/>
          </a:stretch>
        </p:blipFill>
        <p:spPr>
          <a:xfrm>
            <a:off x="6509096" y="191000"/>
            <a:ext cx="5515111" cy="1816047"/>
          </a:xfrm>
          <a:prstGeom prst="rect">
            <a:avLst/>
          </a:prstGeom>
        </p:spPr>
      </p:pic>
      <p:pic>
        <p:nvPicPr>
          <p:cNvPr id="17" name="Picture 16">
            <a:extLst>
              <a:ext uri="{FF2B5EF4-FFF2-40B4-BE49-F238E27FC236}">
                <a16:creationId xmlns:a16="http://schemas.microsoft.com/office/drawing/2014/main" id="{BEE2BF34-9360-4295-A4CC-A739D20F877B}"/>
              </a:ext>
            </a:extLst>
          </p:cNvPr>
          <p:cNvPicPr>
            <a:picLocks noChangeAspect="1"/>
          </p:cNvPicPr>
          <p:nvPr/>
        </p:nvPicPr>
        <p:blipFill>
          <a:blip r:embed="rId4"/>
          <a:stretch>
            <a:fillRect/>
          </a:stretch>
        </p:blipFill>
        <p:spPr>
          <a:xfrm>
            <a:off x="6509096" y="4776876"/>
            <a:ext cx="5535107" cy="1897135"/>
          </a:xfrm>
          <a:prstGeom prst="rect">
            <a:avLst/>
          </a:prstGeom>
        </p:spPr>
      </p:pic>
      <p:pic>
        <p:nvPicPr>
          <p:cNvPr id="19" name="Picture Placeholder 7">
            <a:extLst>
              <a:ext uri="{FF2B5EF4-FFF2-40B4-BE49-F238E27FC236}">
                <a16:creationId xmlns:a16="http://schemas.microsoft.com/office/drawing/2014/main" id="{0075A174-3DD2-4B25-9BBE-4103CEDAD92B}"/>
              </a:ext>
            </a:extLst>
          </p:cNvPr>
          <p:cNvPicPr>
            <a:picLocks noChangeAspect="1"/>
          </p:cNvPicPr>
          <p:nvPr/>
        </p:nvPicPr>
        <p:blipFill>
          <a:blip r:embed="rId5"/>
          <a:srcRect l="6828" r="6828"/>
          <a:stretch/>
        </p:blipFill>
        <p:spPr>
          <a:xfrm>
            <a:off x="3764841" y="2825397"/>
            <a:ext cx="2783914" cy="27839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2" name="TextBox 11">
            <a:extLst>
              <a:ext uri="{FF2B5EF4-FFF2-40B4-BE49-F238E27FC236}">
                <a16:creationId xmlns:a16="http://schemas.microsoft.com/office/drawing/2014/main" id="{2AC24A34-067D-4B3C-9A0E-305E48A5DFE1}"/>
              </a:ext>
            </a:extLst>
          </p:cNvPr>
          <p:cNvSpPr txBox="1"/>
          <p:nvPr/>
        </p:nvSpPr>
        <p:spPr>
          <a:xfrm>
            <a:off x="301481" y="397235"/>
            <a:ext cx="6071610" cy="1015663"/>
          </a:xfrm>
          <a:prstGeom prst="rect">
            <a:avLst/>
          </a:prstGeom>
          <a:noFill/>
        </p:spPr>
        <p:txBody>
          <a:bodyPr wrap="square">
            <a:spAutoFit/>
          </a:bodyPr>
          <a:lstStyle/>
          <a:p>
            <a:r>
              <a:rPr lang="en-US" sz="6000" b="1" dirty="0">
                <a:latin typeface="Algerian" panose="04020705040A02060702" pitchFamily="82" charset="0"/>
              </a:rPr>
              <a:t>500 Queens V.C.</a:t>
            </a:r>
            <a:endParaRPr lang="en-AU" sz="6000" dirty="0"/>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A5E8-7B99-4DA2-93F9-8CF7D8A38E2C}"/>
              </a:ext>
            </a:extLst>
          </p:cNvPr>
          <p:cNvSpPr>
            <a:spLocks noGrp="1"/>
          </p:cNvSpPr>
          <p:nvPr>
            <p:ph type="title"/>
          </p:nvPr>
        </p:nvSpPr>
        <p:spPr>
          <a:xfrm>
            <a:off x="550864" y="549275"/>
            <a:ext cx="4247568" cy="1997855"/>
          </a:xfrm>
        </p:spPr>
        <p:txBody>
          <a:bodyPr/>
          <a:lstStyle/>
          <a:p>
            <a:r>
              <a:rPr lang="en-AU" dirty="0"/>
              <a:t>Long Term Civilisation Plan 2032 to Infinity</a:t>
            </a:r>
          </a:p>
        </p:txBody>
      </p:sp>
      <p:sp>
        <p:nvSpPr>
          <p:cNvPr id="3" name="Content Placeholder 2">
            <a:extLst>
              <a:ext uri="{FF2B5EF4-FFF2-40B4-BE49-F238E27FC236}">
                <a16:creationId xmlns:a16="http://schemas.microsoft.com/office/drawing/2014/main" id="{C10FEC08-BF97-4F33-835E-1098A2CC0182}"/>
              </a:ext>
            </a:extLst>
          </p:cNvPr>
          <p:cNvSpPr>
            <a:spLocks noGrp="1"/>
          </p:cNvSpPr>
          <p:nvPr>
            <p:ph idx="1"/>
          </p:nvPr>
        </p:nvSpPr>
        <p:spPr>
          <a:xfrm>
            <a:off x="550863" y="2677306"/>
            <a:ext cx="4396976" cy="3750926"/>
          </a:xfrm>
        </p:spPr>
        <p:txBody>
          <a:bodyPr/>
          <a:lstStyle/>
          <a:p>
            <a:r>
              <a:rPr lang="en-AU" dirty="0"/>
              <a:t>Solve Existential Threats of Life on Earth to ensure longevity of human civilisation. Consider that Earth is a water planet with a history of being frozen or melted, pelted by space rocks, ionized by solar mega flares, CME’s and even micro nova events. It’s sky’s blocked out by volcano eruptions, it’s oceans pushed over entire continents from radical earthquakes and the poles re-positioning. </a:t>
            </a:r>
          </a:p>
        </p:txBody>
      </p:sp>
      <p:pic>
        <p:nvPicPr>
          <p:cNvPr id="14" name="Picture Placeholder 13" descr="1000km2 of inner Moreton Bay could support Millions of people and animals in a subterranean city of multiple layers beneath the bay, it's sands and mud.">
            <a:extLst>
              <a:ext uri="{FF2B5EF4-FFF2-40B4-BE49-F238E27FC236}">
                <a16:creationId xmlns:a16="http://schemas.microsoft.com/office/drawing/2014/main" id="{BFDA7975-6088-4B05-BEFB-8ECE488199F3}"/>
              </a:ext>
            </a:extLst>
          </p:cNvPr>
          <p:cNvPicPr>
            <a:picLocks noGrp="1" noChangeAspect="1"/>
          </p:cNvPicPr>
          <p:nvPr>
            <p:ph type="pic" sz="quarter" idx="14"/>
          </p:nvPr>
        </p:nvPicPr>
        <p:blipFill>
          <a:blip r:embed="rId2"/>
          <a:srcRect l="9033" r="9033"/>
          <a:stretch>
            <a:fillRect/>
          </a:stretch>
        </p:blipFill>
        <p:spPr>
          <a:xfrm>
            <a:off x="5701295" y="1847088"/>
            <a:ext cx="4247568" cy="4247568"/>
          </a:xfrm>
        </p:spPr>
      </p:pic>
      <p:pic>
        <p:nvPicPr>
          <p:cNvPr id="12" name="Picture Placeholder 11">
            <a:extLst>
              <a:ext uri="{FF2B5EF4-FFF2-40B4-BE49-F238E27FC236}">
                <a16:creationId xmlns:a16="http://schemas.microsoft.com/office/drawing/2014/main" id="{18F30A70-AFB8-42BF-84ED-1AC38B602B72}"/>
              </a:ext>
            </a:extLst>
          </p:cNvPr>
          <p:cNvPicPr>
            <a:picLocks noGrp="1" noChangeAspect="1"/>
          </p:cNvPicPr>
          <p:nvPr>
            <p:ph type="pic" sz="quarter" idx="15"/>
          </p:nvPr>
        </p:nvPicPr>
        <p:blipFill>
          <a:blip r:embed="rId3"/>
          <a:srcRect l="16646" r="16646"/>
          <a:stretch/>
        </p:blipFill>
        <p:spPr>
          <a:xfrm>
            <a:off x="9179001" y="3233660"/>
            <a:ext cx="2936876" cy="2936876"/>
          </a:xfrm>
        </p:spPr>
      </p:pic>
      <p:sp>
        <p:nvSpPr>
          <p:cNvPr id="9" name="Slide Number Placeholder 8">
            <a:extLst>
              <a:ext uri="{FF2B5EF4-FFF2-40B4-BE49-F238E27FC236}">
                <a16:creationId xmlns:a16="http://schemas.microsoft.com/office/drawing/2014/main" id="{61F73EBF-5223-4AD8-BCF5-6EB517A4B84F}"/>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3</a:t>
            </a:fld>
            <a:endParaRPr lang="en-US">
              <a:solidFill>
                <a:schemeClr val="tx1">
                  <a:alpha val="80000"/>
                </a:schemeClr>
              </a:solidFill>
            </a:endParaRPr>
          </a:p>
        </p:txBody>
      </p:sp>
      <p:sp>
        <p:nvSpPr>
          <p:cNvPr id="10" name="Oval 9">
            <a:extLst>
              <a:ext uri="{FF2B5EF4-FFF2-40B4-BE49-F238E27FC236}">
                <a16:creationId xmlns:a16="http://schemas.microsoft.com/office/drawing/2014/main" id="{3AF263E8-2AA1-4C5B-BDFB-711B9382A5B2}"/>
              </a:ext>
            </a:extLst>
          </p:cNvPr>
          <p:cNvSpPr/>
          <p:nvPr/>
        </p:nvSpPr>
        <p:spPr>
          <a:xfrm>
            <a:off x="8425545" y="851987"/>
            <a:ext cx="2759893" cy="2759893"/>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Date Placeholder 6">
            <a:extLst>
              <a:ext uri="{FF2B5EF4-FFF2-40B4-BE49-F238E27FC236}">
                <a16:creationId xmlns:a16="http://schemas.microsoft.com/office/drawing/2014/main" id="{CA53ADCE-1A73-462F-B9DB-55F1E97C04F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17639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AF1192-2A0F-47B2-BE9E-26B3B4C5305E}"/>
              </a:ext>
            </a:extLst>
          </p:cNvPr>
          <p:cNvSpPr>
            <a:spLocks noGrp="1"/>
          </p:cNvSpPr>
          <p:nvPr>
            <p:ph type="title"/>
          </p:nvPr>
        </p:nvSpPr>
        <p:spPr/>
        <p:txBody>
          <a:bodyPr/>
          <a:lstStyle/>
          <a:p>
            <a:r>
              <a:rPr lang="en-AU" dirty="0"/>
              <a:t>How to Find Our 500 Queens</a:t>
            </a:r>
          </a:p>
        </p:txBody>
      </p:sp>
      <p:sp>
        <p:nvSpPr>
          <p:cNvPr id="6" name="Text Placeholder 5">
            <a:extLst>
              <a:ext uri="{FF2B5EF4-FFF2-40B4-BE49-F238E27FC236}">
                <a16:creationId xmlns:a16="http://schemas.microsoft.com/office/drawing/2014/main" id="{F2343D1F-F542-4C82-B5FD-B5E8BB3F1649}"/>
              </a:ext>
            </a:extLst>
          </p:cNvPr>
          <p:cNvSpPr>
            <a:spLocks noGrp="1"/>
          </p:cNvSpPr>
          <p:nvPr>
            <p:ph type="body" idx="1"/>
          </p:nvPr>
        </p:nvSpPr>
        <p:spPr/>
        <p:txBody>
          <a:bodyPr/>
          <a:lstStyle/>
          <a:p>
            <a:r>
              <a:rPr lang="en-AU" dirty="0"/>
              <a:t>Education Industry</a:t>
            </a:r>
          </a:p>
        </p:txBody>
      </p:sp>
      <p:sp>
        <p:nvSpPr>
          <p:cNvPr id="7" name="Content Placeholder 6">
            <a:extLst>
              <a:ext uri="{FF2B5EF4-FFF2-40B4-BE49-F238E27FC236}">
                <a16:creationId xmlns:a16="http://schemas.microsoft.com/office/drawing/2014/main" id="{9F8CEF4A-820B-41F6-98D0-64C64D9952A1}"/>
              </a:ext>
            </a:extLst>
          </p:cNvPr>
          <p:cNvSpPr>
            <a:spLocks noGrp="1"/>
          </p:cNvSpPr>
          <p:nvPr>
            <p:ph sz="half" idx="2"/>
          </p:nvPr>
        </p:nvSpPr>
        <p:spPr/>
        <p:txBody>
          <a:bodyPr/>
          <a:lstStyle/>
          <a:p>
            <a:r>
              <a:rPr lang="en-AU" dirty="0"/>
              <a:t>Guest Lectures at Universities</a:t>
            </a:r>
          </a:p>
          <a:p>
            <a:r>
              <a:rPr lang="en-AU" dirty="0"/>
              <a:t>Recruiting Faculty to Nominate</a:t>
            </a:r>
          </a:p>
          <a:p>
            <a:r>
              <a:rPr lang="en-AU" dirty="0"/>
              <a:t>High School Seniors: Visitor Days</a:t>
            </a:r>
          </a:p>
          <a:p>
            <a:r>
              <a:rPr lang="en-AU" dirty="0"/>
              <a:t>Teacher Superannuation Mail-Lists</a:t>
            </a:r>
          </a:p>
          <a:p>
            <a:r>
              <a:rPr lang="en-AU" dirty="0"/>
              <a:t>Teacher Unions Mail-Lists</a:t>
            </a:r>
          </a:p>
          <a:p>
            <a:endParaRPr lang="en-AU" dirty="0"/>
          </a:p>
          <a:p>
            <a:endParaRPr lang="en-AU" dirty="0"/>
          </a:p>
        </p:txBody>
      </p:sp>
      <p:sp>
        <p:nvSpPr>
          <p:cNvPr id="10" name="Text Placeholder 9">
            <a:extLst>
              <a:ext uri="{FF2B5EF4-FFF2-40B4-BE49-F238E27FC236}">
                <a16:creationId xmlns:a16="http://schemas.microsoft.com/office/drawing/2014/main" id="{55B77461-6411-4618-B88D-90E5497FF162}"/>
              </a:ext>
            </a:extLst>
          </p:cNvPr>
          <p:cNvSpPr>
            <a:spLocks noGrp="1"/>
          </p:cNvSpPr>
          <p:nvPr>
            <p:ph type="body" sz="quarter" idx="13"/>
          </p:nvPr>
        </p:nvSpPr>
        <p:spPr/>
        <p:txBody>
          <a:bodyPr/>
          <a:lstStyle/>
          <a:p>
            <a:r>
              <a:rPr lang="en-AU" dirty="0"/>
              <a:t>Industry referrals</a:t>
            </a:r>
          </a:p>
        </p:txBody>
      </p:sp>
      <p:sp>
        <p:nvSpPr>
          <p:cNvPr id="11" name="Content Placeholder 10">
            <a:extLst>
              <a:ext uri="{FF2B5EF4-FFF2-40B4-BE49-F238E27FC236}">
                <a16:creationId xmlns:a16="http://schemas.microsoft.com/office/drawing/2014/main" id="{591113E3-7AB8-46D5-8BB5-E949D7DFC4AA}"/>
              </a:ext>
            </a:extLst>
          </p:cNvPr>
          <p:cNvSpPr>
            <a:spLocks noGrp="1"/>
          </p:cNvSpPr>
          <p:nvPr>
            <p:ph sz="quarter" idx="14"/>
          </p:nvPr>
        </p:nvSpPr>
        <p:spPr/>
        <p:txBody>
          <a:bodyPr/>
          <a:lstStyle/>
          <a:p>
            <a:r>
              <a:rPr lang="en-AU" dirty="0"/>
              <a:t>Women in Business Networking</a:t>
            </a:r>
          </a:p>
          <a:p>
            <a:r>
              <a:rPr lang="en-AU" dirty="0"/>
              <a:t>Women in Technology Networking</a:t>
            </a:r>
          </a:p>
          <a:p>
            <a:r>
              <a:rPr lang="en-AU" dirty="0"/>
              <a:t>Women in Leadership Protégées</a:t>
            </a:r>
          </a:p>
          <a:p>
            <a:r>
              <a:rPr lang="en-AU" dirty="0"/>
              <a:t>Women in Science Networking</a:t>
            </a:r>
          </a:p>
          <a:p>
            <a:r>
              <a:rPr lang="en-AU" dirty="0"/>
              <a:t>Women in Finance Networking</a:t>
            </a:r>
          </a:p>
          <a:p>
            <a:r>
              <a:rPr lang="en-AU" dirty="0"/>
              <a:t>Women in Legal Networking</a:t>
            </a:r>
          </a:p>
          <a:p>
            <a:r>
              <a:rPr lang="en-AU" dirty="0"/>
              <a:t>Women in Philosophy and the Arts</a:t>
            </a:r>
          </a:p>
        </p:txBody>
      </p:sp>
      <p:sp>
        <p:nvSpPr>
          <p:cNvPr id="8" name="Text Placeholder 7">
            <a:extLst>
              <a:ext uri="{FF2B5EF4-FFF2-40B4-BE49-F238E27FC236}">
                <a16:creationId xmlns:a16="http://schemas.microsoft.com/office/drawing/2014/main" id="{61CB81C5-B405-403C-9664-B75071C92D4D}"/>
              </a:ext>
            </a:extLst>
          </p:cNvPr>
          <p:cNvSpPr>
            <a:spLocks noGrp="1"/>
          </p:cNvSpPr>
          <p:nvPr>
            <p:ph type="body" sz="quarter" idx="3"/>
          </p:nvPr>
        </p:nvSpPr>
        <p:spPr/>
        <p:txBody>
          <a:bodyPr/>
          <a:lstStyle/>
          <a:p>
            <a:r>
              <a:rPr lang="en-AU" dirty="0"/>
              <a:t>Broad Spectrum</a:t>
            </a:r>
          </a:p>
        </p:txBody>
      </p:sp>
      <p:sp>
        <p:nvSpPr>
          <p:cNvPr id="9" name="Content Placeholder 8">
            <a:extLst>
              <a:ext uri="{FF2B5EF4-FFF2-40B4-BE49-F238E27FC236}">
                <a16:creationId xmlns:a16="http://schemas.microsoft.com/office/drawing/2014/main" id="{D8CE4B3F-0552-42EF-A861-CFC8595C7CB5}"/>
              </a:ext>
            </a:extLst>
          </p:cNvPr>
          <p:cNvSpPr>
            <a:spLocks noGrp="1"/>
          </p:cNvSpPr>
          <p:nvPr>
            <p:ph sz="quarter" idx="4"/>
          </p:nvPr>
        </p:nvSpPr>
        <p:spPr/>
        <p:txBody>
          <a:bodyPr/>
          <a:lstStyle/>
          <a:p>
            <a:r>
              <a:rPr lang="en-AU" dirty="0"/>
              <a:t>Mainstream Media Interviews</a:t>
            </a:r>
          </a:p>
          <a:p>
            <a:r>
              <a:rPr lang="en-AU" dirty="0"/>
              <a:t>500 Queens Meetup Groups</a:t>
            </a:r>
          </a:p>
          <a:p>
            <a:r>
              <a:rPr lang="en-AU" dirty="0"/>
              <a:t>Jobs Fairs and Expos</a:t>
            </a:r>
          </a:p>
          <a:p>
            <a:r>
              <a:rPr lang="en-AU" dirty="0"/>
              <a:t>Targeted Social Media Ads</a:t>
            </a:r>
          </a:p>
          <a:p>
            <a:r>
              <a:rPr lang="en-AU" dirty="0"/>
              <a:t>Online Mixed Media Content</a:t>
            </a:r>
          </a:p>
          <a:p>
            <a:r>
              <a:rPr lang="en-AU" dirty="0"/>
              <a:t>Beauty Pageant All Rounders</a:t>
            </a:r>
          </a:p>
          <a:p>
            <a:r>
              <a:rPr lang="en-AU" dirty="0"/>
              <a:t>Quarterly Magazine &amp; a Book</a:t>
            </a:r>
          </a:p>
        </p:txBody>
      </p:sp>
      <p:sp>
        <p:nvSpPr>
          <p:cNvPr id="12" name="Footer Placeholder 7">
            <a:extLst>
              <a:ext uri="{FF2B5EF4-FFF2-40B4-BE49-F238E27FC236}">
                <a16:creationId xmlns:a16="http://schemas.microsoft.com/office/drawing/2014/main" id="{CC1D47D4-A2F3-4631-8599-0C522ACC089D}"/>
              </a:ext>
            </a:extLst>
          </p:cNvPr>
          <p:cNvSpPr>
            <a:spLocks noGrp="1"/>
          </p:cNvSpPr>
          <p:nvPr>
            <p:ph type="ftr" sz="quarter" idx="11"/>
          </p:nvPr>
        </p:nvSpPr>
        <p:spPr>
          <a:xfrm>
            <a:off x="2340864" y="6507212"/>
            <a:ext cx="8439912" cy="153888"/>
          </a:xfrm>
        </p:spPr>
        <p:txBody>
          <a:bodyPr/>
          <a:lstStyle/>
          <a:p>
            <a:r>
              <a:rPr lang="en-US" dirty="0">
                <a:solidFill>
                  <a:schemeClr val="tx1">
                    <a:alpha val="80000"/>
                  </a:schemeClr>
                </a:solidFill>
              </a:rPr>
              <a:t>The system will work much better if we identify generally intelligent women and teach them to be CEOs instead of following traditional investment protocols.</a:t>
            </a:r>
          </a:p>
        </p:txBody>
      </p:sp>
      <p:sp>
        <p:nvSpPr>
          <p:cNvPr id="13" name="Slide Number Placeholder 8">
            <a:extLst>
              <a:ext uri="{FF2B5EF4-FFF2-40B4-BE49-F238E27FC236}">
                <a16:creationId xmlns:a16="http://schemas.microsoft.com/office/drawing/2014/main" id="{730B015E-3E60-4745-A5D0-57EBD900BAE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4</a:t>
            </a:fld>
            <a:endParaRPr lang="en-US" dirty="0">
              <a:solidFill>
                <a:schemeClr val="tx1">
                  <a:alpha val="80000"/>
                </a:schemeClr>
              </a:solidFill>
            </a:endParaRPr>
          </a:p>
        </p:txBody>
      </p:sp>
      <p:sp>
        <p:nvSpPr>
          <p:cNvPr id="16" name="Date Placeholder 6">
            <a:extLst>
              <a:ext uri="{FF2B5EF4-FFF2-40B4-BE49-F238E27FC236}">
                <a16:creationId xmlns:a16="http://schemas.microsoft.com/office/drawing/2014/main" id="{4F8A1687-4AAE-4A49-9F2C-16C901BDCFB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700548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6" name="Group 1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7" name="Freeform: Shape 2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Oval 2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Oval 2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Freeform: Shape 2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41" name="Rectangle 2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90FAD5-4A79-4A07-98EE-F1E234664A51}"/>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t>Investor Profiling</a:t>
            </a:r>
          </a:p>
        </p:txBody>
      </p:sp>
      <p:sp>
        <p:nvSpPr>
          <p:cNvPr id="42" name="Rectangle 27">
            <a:extLst>
              <a:ext uri="{FF2B5EF4-FFF2-40B4-BE49-F238E27FC236}">
                <a16:creationId xmlns:a16="http://schemas.microsoft.com/office/drawing/2014/main" id="{FB65C8B9-47B1-4A8D-B361-991241BB9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900" y="1"/>
            <a:ext cx="7641100" cy="6858000"/>
          </a:xfrm>
          <a:prstGeom prst="rect">
            <a:avLst/>
          </a:prstGeom>
          <a:solidFill>
            <a:schemeClr val="bg2">
              <a:lumMod val="25000"/>
              <a:lumOff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9">
            <a:extLst>
              <a:ext uri="{FF2B5EF4-FFF2-40B4-BE49-F238E27FC236}">
                <a16:creationId xmlns:a16="http://schemas.microsoft.com/office/drawing/2014/main" id="{89FEFC1D-4E8B-4208-BFB8-A0A1D6F3B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F6C860-2C71-41F7-921B-B0D93397E8A8}"/>
              </a:ext>
            </a:extLst>
          </p:cNvPr>
          <p:cNvSpPr>
            <a:spLocks noGrp="1"/>
          </p:cNvSpPr>
          <p:nvPr>
            <p:ph idx="1"/>
          </p:nvPr>
        </p:nvSpPr>
        <p:spPr>
          <a:xfrm>
            <a:off x="550863" y="3157277"/>
            <a:ext cx="3565525" cy="2935548"/>
          </a:xfrm>
        </p:spPr>
        <p:txBody>
          <a:bodyPr vert="horz" wrap="square" lIns="0" tIns="0" rIns="0" bIns="0" rtlCol="0" anchor="t">
            <a:normAutofit/>
          </a:bodyPr>
          <a:lstStyle/>
          <a:p>
            <a:pPr>
              <a:buFont typeface="Arial" panose="020B0604020202020204" pitchFamily="34" charset="0"/>
              <a:buChar char="•"/>
            </a:pPr>
            <a:r>
              <a:rPr lang="en-US" sz="1600" dirty="0"/>
              <a:t>Superannuation Funds:  ½ Women</a:t>
            </a:r>
          </a:p>
          <a:p>
            <a:pPr>
              <a:buFont typeface="Arial" panose="020B0604020202020204" pitchFamily="34" charset="0"/>
              <a:buChar char="•"/>
            </a:pPr>
            <a:r>
              <a:rPr lang="en-US" sz="1600" dirty="0"/>
              <a:t>University Endowment: ½ Women</a:t>
            </a:r>
          </a:p>
          <a:p>
            <a:pPr>
              <a:buFont typeface="Arial" panose="020B0604020202020204" pitchFamily="34" charset="0"/>
              <a:buChar char="•"/>
            </a:pPr>
            <a:r>
              <a:rPr lang="en-US" sz="1600" dirty="0"/>
              <a:t>Sovereign Wealth Funds: ½ Women</a:t>
            </a:r>
          </a:p>
          <a:p>
            <a:pPr>
              <a:buFont typeface="Arial" panose="020B0604020202020204" pitchFamily="34" charset="0"/>
              <a:buChar char="•"/>
            </a:pPr>
            <a:r>
              <a:rPr lang="en-US" sz="1600" dirty="0"/>
              <a:t>High Net Wealth:  Prioritize Women</a:t>
            </a:r>
          </a:p>
          <a:p>
            <a:pPr>
              <a:buFont typeface="Arial" panose="020B0604020202020204" pitchFamily="34" charset="0"/>
              <a:buChar char="•"/>
            </a:pPr>
            <a:r>
              <a:rPr lang="en-US" sz="1600" dirty="0"/>
              <a:t>Insurance Funds: ½ Women</a:t>
            </a:r>
          </a:p>
          <a:p>
            <a:pPr>
              <a:buFont typeface="Arial" panose="020B0604020202020204" pitchFamily="34" charset="0"/>
              <a:buChar char="•"/>
            </a:pPr>
            <a:r>
              <a:rPr lang="en-US" sz="1600" dirty="0"/>
              <a:t>Pro Women Crypto Funds and Stakes</a:t>
            </a:r>
          </a:p>
        </p:txBody>
      </p:sp>
      <p:sp>
        <p:nvSpPr>
          <p:cNvPr id="7" name="Date Placeholder 6">
            <a:extLst>
              <a:ext uri="{FF2B5EF4-FFF2-40B4-BE49-F238E27FC236}">
                <a16:creationId xmlns:a16="http://schemas.microsoft.com/office/drawing/2014/main" id="{F32C7F1B-C856-467A-AC50-E60534EE9CA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
        <p:nvSpPr>
          <p:cNvPr id="9" name="Slide Number Placeholder 8">
            <a:extLst>
              <a:ext uri="{FF2B5EF4-FFF2-40B4-BE49-F238E27FC236}">
                <a16:creationId xmlns:a16="http://schemas.microsoft.com/office/drawing/2014/main" id="{0DC2FD95-0752-4881-98B5-FA2E03D2D77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5</a:t>
            </a:fld>
            <a:endParaRPr lang="en-US" dirty="0">
              <a:solidFill>
                <a:schemeClr val="tx1">
                  <a:alpha val="80000"/>
                </a:schemeClr>
              </a:solidFill>
            </a:endParaRPr>
          </a:p>
        </p:txBody>
      </p:sp>
      <p:pic>
        <p:nvPicPr>
          <p:cNvPr id="17" name="Picture 16">
            <a:extLst>
              <a:ext uri="{FF2B5EF4-FFF2-40B4-BE49-F238E27FC236}">
                <a16:creationId xmlns:a16="http://schemas.microsoft.com/office/drawing/2014/main" id="{2AA2F39D-ECFF-4C54-BC23-5558A51C8EEB}"/>
              </a:ext>
            </a:extLst>
          </p:cNvPr>
          <p:cNvPicPr>
            <a:picLocks noChangeAspect="1"/>
          </p:cNvPicPr>
          <p:nvPr/>
        </p:nvPicPr>
        <p:blipFill>
          <a:blip r:embed="rId2"/>
          <a:stretch>
            <a:fillRect/>
          </a:stretch>
        </p:blipFill>
        <p:spPr>
          <a:xfrm>
            <a:off x="7182381" y="167448"/>
            <a:ext cx="4791103" cy="3539271"/>
          </a:xfrm>
          <a:prstGeom prst="rect">
            <a:avLst/>
          </a:prstGeom>
        </p:spPr>
      </p:pic>
      <p:pic>
        <p:nvPicPr>
          <p:cNvPr id="13" name="Picture Placeholder 12">
            <a:extLst>
              <a:ext uri="{FF2B5EF4-FFF2-40B4-BE49-F238E27FC236}">
                <a16:creationId xmlns:a16="http://schemas.microsoft.com/office/drawing/2014/main" id="{A912E40C-43CE-4421-B5AE-9AA872089F79}"/>
              </a:ext>
            </a:extLst>
          </p:cNvPr>
          <p:cNvPicPr>
            <a:picLocks noGrp="1" noChangeAspect="1"/>
          </p:cNvPicPr>
          <p:nvPr>
            <p:ph type="pic" sz="quarter" idx="13"/>
          </p:nvPr>
        </p:nvPicPr>
        <p:blipFill rotWithShape="1">
          <a:blip r:embed="rId3"/>
          <a:srcRect l="7677" t="2467" r="1979" b="7879"/>
          <a:stretch/>
        </p:blipFill>
        <p:spPr>
          <a:xfrm>
            <a:off x="5367306" y="3126926"/>
            <a:ext cx="3197526" cy="3173094"/>
          </a:xfrm>
          <a:custGeom>
            <a:avLst/>
            <a:gdLst/>
            <a:ahLst/>
            <a:cxnLst/>
            <a:rect l="l" t="t" r="r" b="b"/>
            <a:pathLst>
              <a:path w="2771776" h="2771776">
                <a:moveTo>
                  <a:pt x="0" y="0"/>
                </a:moveTo>
                <a:lnTo>
                  <a:pt x="2771776" y="0"/>
                </a:lnTo>
                <a:lnTo>
                  <a:pt x="2771776" y="2771776"/>
                </a:lnTo>
                <a:lnTo>
                  <a:pt x="0" y="2771776"/>
                </a:lnTo>
                <a:close/>
              </a:path>
            </a:pathLst>
          </a:custGeom>
        </p:spPr>
      </p:pic>
      <p:pic>
        <p:nvPicPr>
          <p:cNvPr id="11" name="Picture Placeholder 10" descr="A hand holding a jar of medicine&#10;&#10;Description automatically generated with low confidence">
            <a:extLst>
              <a:ext uri="{FF2B5EF4-FFF2-40B4-BE49-F238E27FC236}">
                <a16:creationId xmlns:a16="http://schemas.microsoft.com/office/drawing/2014/main" id="{8AFCC12B-EA01-413D-88EF-FE01E9E3AB82}"/>
              </a:ext>
            </a:extLst>
          </p:cNvPr>
          <p:cNvPicPr>
            <a:picLocks noGrp="1" noChangeAspect="1"/>
          </p:cNvPicPr>
          <p:nvPr>
            <p:ph type="pic" sz="quarter" idx="15"/>
          </p:nvPr>
        </p:nvPicPr>
        <p:blipFill>
          <a:blip r:embed="rId4"/>
          <a:srcRect l="21875" r="21875"/>
          <a:stretch>
            <a:fillRect/>
          </a:stretch>
        </p:blipFill>
        <p:spPr>
          <a:xfrm>
            <a:off x="8564832" y="3528243"/>
            <a:ext cx="2771776" cy="2771776"/>
          </a:xfrm>
          <a:custGeom>
            <a:avLst/>
            <a:gdLst/>
            <a:ahLst/>
            <a:cxnLst/>
            <a:rect l="l" t="t" r="r" b="b"/>
            <a:pathLst>
              <a:path w="4090132" h="5759450">
                <a:moveTo>
                  <a:pt x="0" y="0"/>
                </a:moveTo>
                <a:lnTo>
                  <a:pt x="4090132" y="0"/>
                </a:lnTo>
                <a:lnTo>
                  <a:pt x="4090132" y="5759450"/>
                </a:lnTo>
                <a:lnTo>
                  <a:pt x="0" y="5759450"/>
                </a:lnTo>
                <a:close/>
              </a:path>
            </a:pathLst>
          </a:custGeom>
        </p:spPr>
      </p:pic>
      <p:pic>
        <p:nvPicPr>
          <p:cNvPr id="27" name="Picture 26" descr="A picture containing icon&#10;&#10;Description automatically generated">
            <a:extLst>
              <a:ext uri="{FF2B5EF4-FFF2-40B4-BE49-F238E27FC236}">
                <a16:creationId xmlns:a16="http://schemas.microsoft.com/office/drawing/2014/main" id="{D3CFA458-EE70-4A61-A311-98154F894669}"/>
              </a:ext>
            </a:extLst>
          </p:cNvPr>
          <p:cNvPicPr>
            <a:picLocks noChangeAspect="1"/>
          </p:cNvPicPr>
          <p:nvPr/>
        </p:nvPicPr>
        <p:blipFill>
          <a:blip r:embed="rId5"/>
          <a:stretch>
            <a:fillRect/>
          </a:stretch>
        </p:blipFill>
        <p:spPr>
          <a:xfrm>
            <a:off x="5367306" y="806181"/>
            <a:ext cx="2438400" cy="2438400"/>
          </a:xfrm>
          <a:prstGeom prst="rect">
            <a:avLst/>
          </a:prstGeom>
        </p:spPr>
      </p:pic>
      <p:sp>
        <p:nvSpPr>
          <p:cNvPr id="44" name="Footer Placeholder 7">
            <a:extLst>
              <a:ext uri="{FF2B5EF4-FFF2-40B4-BE49-F238E27FC236}">
                <a16:creationId xmlns:a16="http://schemas.microsoft.com/office/drawing/2014/main" id="{4F50FC06-78B2-4FE1-ACEC-D38EDFCE40FD}"/>
              </a:ext>
            </a:extLst>
          </p:cNvPr>
          <p:cNvSpPr>
            <a:spLocks noGrp="1"/>
          </p:cNvSpPr>
          <p:nvPr>
            <p:ph type="ftr" sz="quarter" idx="11"/>
          </p:nvPr>
        </p:nvSpPr>
        <p:spPr>
          <a:xfrm>
            <a:off x="2212848" y="6471180"/>
            <a:ext cx="8787384" cy="219372"/>
          </a:xfrm>
          <a:noFill/>
        </p:spPr>
        <p:txBody>
          <a:bodyPr/>
          <a:lstStyle/>
          <a:p>
            <a:r>
              <a:rPr lang="en-US" dirty="0">
                <a:solidFill>
                  <a:schemeClr val="tx1">
                    <a:alpha val="80000"/>
                  </a:schemeClr>
                </a:solidFill>
              </a:rPr>
              <a:t>I intend to access predominantly institutional investors whose members are at least half women and leverage their female membership to inform the boards strategies</a:t>
            </a:r>
          </a:p>
        </p:txBody>
      </p:sp>
    </p:spTree>
    <p:extLst>
      <p:ext uri="{BB962C8B-B14F-4D97-AF65-F5344CB8AC3E}">
        <p14:creationId xmlns:p14="http://schemas.microsoft.com/office/powerpoint/2010/main" val="648799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420-8594-4F97-9A84-B9FF1D81BD30}"/>
              </a:ext>
            </a:extLst>
          </p:cNvPr>
          <p:cNvSpPr>
            <a:spLocks noGrp="1"/>
          </p:cNvSpPr>
          <p:nvPr>
            <p:ph type="title"/>
          </p:nvPr>
        </p:nvSpPr>
        <p:spPr/>
        <p:txBody>
          <a:bodyPr/>
          <a:lstStyle/>
          <a:p>
            <a:r>
              <a:rPr lang="en-AU" dirty="0"/>
              <a:t>$50,000 Pre-Seed Start-up Grant</a:t>
            </a:r>
            <a:br>
              <a:rPr lang="en-AU" dirty="0"/>
            </a:br>
            <a:r>
              <a:rPr lang="en-AU" sz="2800" dirty="0"/>
              <a:t>100 per year = 500 over 5 years.</a:t>
            </a:r>
            <a:endParaRPr lang="en-AU" dirty="0"/>
          </a:p>
        </p:txBody>
      </p:sp>
      <p:sp>
        <p:nvSpPr>
          <p:cNvPr id="3" name="Text Placeholder 2">
            <a:extLst>
              <a:ext uri="{FF2B5EF4-FFF2-40B4-BE49-F238E27FC236}">
                <a16:creationId xmlns:a16="http://schemas.microsoft.com/office/drawing/2014/main" id="{8D29020F-5DEC-4AF0-AF98-55FA5C6CD81B}"/>
              </a:ext>
            </a:extLst>
          </p:cNvPr>
          <p:cNvSpPr>
            <a:spLocks noGrp="1"/>
          </p:cNvSpPr>
          <p:nvPr>
            <p:ph type="body" idx="1"/>
          </p:nvPr>
        </p:nvSpPr>
        <p:spPr/>
        <p:txBody>
          <a:bodyPr/>
          <a:lstStyle/>
          <a:p>
            <a:r>
              <a:rPr lang="en-AU" sz="2000" dirty="0"/>
              <a:t>Start-up Tools</a:t>
            </a:r>
          </a:p>
        </p:txBody>
      </p:sp>
      <p:sp>
        <p:nvSpPr>
          <p:cNvPr id="4" name="Content Placeholder 3">
            <a:extLst>
              <a:ext uri="{FF2B5EF4-FFF2-40B4-BE49-F238E27FC236}">
                <a16:creationId xmlns:a16="http://schemas.microsoft.com/office/drawing/2014/main" id="{36321BD9-864A-49DB-8B3E-B81F7DA17674}"/>
              </a:ext>
            </a:extLst>
          </p:cNvPr>
          <p:cNvSpPr>
            <a:spLocks noGrp="1"/>
          </p:cNvSpPr>
          <p:nvPr>
            <p:ph sz="half" idx="2"/>
          </p:nvPr>
        </p:nvSpPr>
        <p:spPr/>
        <p:txBody>
          <a:bodyPr/>
          <a:lstStyle/>
          <a:p>
            <a:r>
              <a:rPr lang="en-AU" dirty="0"/>
              <a:t>A Virtual Reality Ready Computer</a:t>
            </a:r>
          </a:p>
          <a:p>
            <a:r>
              <a:rPr lang="en-AU" dirty="0"/>
              <a:t>A Professional Virtual Reality Headset</a:t>
            </a:r>
          </a:p>
          <a:p>
            <a:r>
              <a:rPr lang="en-AU" dirty="0"/>
              <a:t>A Standalone Virtual Reality Headset</a:t>
            </a:r>
          </a:p>
          <a:p>
            <a:r>
              <a:rPr lang="en-AU" dirty="0"/>
              <a:t>An Augmented Reality Headset</a:t>
            </a:r>
          </a:p>
          <a:p>
            <a:r>
              <a:rPr lang="en-AU" dirty="0"/>
              <a:t>A Suite of Necessary Software</a:t>
            </a:r>
          </a:p>
          <a:p>
            <a:r>
              <a:rPr lang="en-AU" dirty="0"/>
              <a:t>Smart Devices Appropriate to Needs</a:t>
            </a:r>
          </a:p>
        </p:txBody>
      </p:sp>
      <p:sp>
        <p:nvSpPr>
          <p:cNvPr id="5" name="Text Placeholder 4">
            <a:extLst>
              <a:ext uri="{FF2B5EF4-FFF2-40B4-BE49-F238E27FC236}">
                <a16:creationId xmlns:a16="http://schemas.microsoft.com/office/drawing/2014/main" id="{57D2AB9B-3B3D-4302-995D-FE84C7B24C68}"/>
              </a:ext>
            </a:extLst>
          </p:cNvPr>
          <p:cNvSpPr>
            <a:spLocks noGrp="1"/>
          </p:cNvSpPr>
          <p:nvPr>
            <p:ph type="body" sz="quarter" idx="3"/>
          </p:nvPr>
        </p:nvSpPr>
        <p:spPr/>
        <p:txBody>
          <a:bodyPr/>
          <a:lstStyle/>
          <a:p>
            <a:r>
              <a:rPr lang="en-AU" sz="2000" dirty="0"/>
              <a:t>Facilities and Services</a:t>
            </a:r>
          </a:p>
        </p:txBody>
      </p:sp>
      <p:sp>
        <p:nvSpPr>
          <p:cNvPr id="6" name="Content Placeholder 5">
            <a:extLst>
              <a:ext uri="{FF2B5EF4-FFF2-40B4-BE49-F238E27FC236}">
                <a16:creationId xmlns:a16="http://schemas.microsoft.com/office/drawing/2014/main" id="{154F77DA-0951-4216-BC49-2EFF5FFCBD03}"/>
              </a:ext>
            </a:extLst>
          </p:cNvPr>
          <p:cNvSpPr>
            <a:spLocks noGrp="1"/>
          </p:cNvSpPr>
          <p:nvPr>
            <p:ph sz="quarter" idx="4"/>
          </p:nvPr>
        </p:nvSpPr>
        <p:spPr/>
        <p:txBody>
          <a:bodyPr/>
          <a:lstStyle/>
          <a:p>
            <a:r>
              <a:rPr lang="en-AU" dirty="0"/>
              <a:t>Free Office Space for 3+ days per week</a:t>
            </a:r>
          </a:p>
          <a:p>
            <a:r>
              <a:rPr lang="en-AU" dirty="0"/>
              <a:t>In-Kind Guidance &amp; Professional Training</a:t>
            </a:r>
          </a:p>
          <a:p>
            <a:r>
              <a:rPr lang="en-AU" dirty="0"/>
              <a:t>Priority Attendance at Regular Events</a:t>
            </a:r>
          </a:p>
          <a:p>
            <a:r>
              <a:rPr lang="en-AU" dirty="0"/>
              <a:t>Travel Opportunities and Conferences</a:t>
            </a:r>
          </a:p>
          <a:p>
            <a:r>
              <a:rPr lang="en-AU" dirty="0"/>
              <a:t>Media/Marketing Support and Insurances</a:t>
            </a:r>
          </a:p>
          <a:p>
            <a:r>
              <a:rPr lang="en-AU" dirty="0"/>
              <a:t>Series A Investment Guarantee</a:t>
            </a:r>
          </a:p>
        </p:txBody>
      </p:sp>
      <p:sp>
        <p:nvSpPr>
          <p:cNvPr id="8" name="Footer Placeholder 7">
            <a:extLst>
              <a:ext uri="{FF2B5EF4-FFF2-40B4-BE49-F238E27FC236}">
                <a16:creationId xmlns:a16="http://schemas.microsoft.com/office/drawing/2014/main" id="{7A1A076C-1604-4004-8302-9CACE2345718}"/>
              </a:ext>
            </a:extLst>
          </p:cNvPr>
          <p:cNvSpPr>
            <a:spLocks noGrp="1"/>
          </p:cNvSpPr>
          <p:nvPr>
            <p:ph type="ftr" sz="quarter" idx="11"/>
          </p:nvPr>
        </p:nvSpPr>
        <p:spPr/>
        <p:txBody>
          <a:bodyPr/>
          <a:lstStyle/>
          <a:p>
            <a:r>
              <a:rPr lang="en-US" dirty="0">
                <a:solidFill>
                  <a:schemeClr val="tx1">
                    <a:alpha val="80000"/>
                  </a:schemeClr>
                </a:solidFill>
              </a:rPr>
              <a:t>Equipment will be subject to needs and availability. Due to COVID some computer technology might need to be shared.</a:t>
            </a:r>
          </a:p>
        </p:txBody>
      </p:sp>
      <p:sp>
        <p:nvSpPr>
          <p:cNvPr id="9" name="Slide Number Placeholder 8">
            <a:extLst>
              <a:ext uri="{FF2B5EF4-FFF2-40B4-BE49-F238E27FC236}">
                <a16:creationId xmlns:a16="http://schemas.microsoft.com/office/drawing/2014/main" id="{E97B940C-090C-4282-90C4-0A28D9CDDC8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6</a:t>
            </a:fld>
            <a:endParaRPr lang="en-US">
              <a:solidFill>
                <a:schemeClr val="tx1">
                  <a:alpha val="80000"/>
                </a:schemeClr>
              </a:solidFill>
            </a:endParaRPr>
          </a:p>
        </p:txBody>
      </p:sp>
      <p:sp>
        <p:nvSpPr>
          <p:cNvPr id="10" name="Date Placeholder 6">
            <a:extLst>
              <a:ext uri="{FF2B5EF4-FFF2-40B4-BE49-F238E27FC236}">
                <a16:creationId xmlns:a16="http://schemas.microsoft.com/office/drawing/2014/main" id="{D44C6DC5-ED31-4DFC-9344-F1C1081B8CD8}"/>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1236835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2E11-7AB2-4D09-9C58-B3FC7832A9B9}"/>
              </a:ext>
            </a:extLst>
          </p:cNvPr>
          <p:cNvSpPr>
            <a:spLocks noGrp="1"/>
          </p:cNvSpPr>
          <p:nvPr>
            <p:ph type="title"/>
          </p:nvPr>
        </p:nvSpPr>
        <p:spPr/>
        <p:txBody>
          <a:bodyPr/>
          <a:lstStyle/>
          <a:p>
            <a:r>
              <a:rPr lang="en-AU" dirty="0"/>
              <a:t>Investment Fund Development</a:t>
            </a:r>
            <a:br>
              <a:rPr lang="en-AU" dirty="0"/>
            </a:br>
            <a:r>
              <a:rPr lang="en-AU" sz="2800" dirty="0"/>
              <a:t>Work in Progress:</a:t>
            </a:r>
            <a:endParaRPr lang="en-AU" dirty="0"/>
          </a:p>
        </p:txBody>
      </p:sp>
      <p:sp>
        <p:nvSpPr>
          <p:cNvPr id="3" name="Text Placeholder 2">
            <a:extLst>
              <a:ext uri="{FF2B5EF4-FFF2-40B4-BE49-F238E27FC236}">
                <a16:creationId xmlns:a16="http://schemas.microsoft.com/office/drawing/2014/main" id="{0C3BC3CE-DB25-413D-96A6-5A6D67FB90E0}"/>
              </a:ext>
            </a:extLst>
          </p:cNvPr>
          <p:cNvSpPr>
            <a:spLocks noGrp="1"/>
          </p:cNvSpPr>
          <p:nvPr>
            <p:ph type="body" idx="1"/>
          </p:nvPr>
        </p:nvSpPr>
        <p:spPr/>
        <p:txBody>
          <a:bodyPr/>
          <a:lstStyle/>
          <a:p>
            <a:r>
              <a:rPr lang="en-AU" dirty="0"/>
              <a:t>Seed Fund: No Equity</a:t>
            </a:r>
          </a:p>
        </p:txBody>
      </p:sp>
      <p:sp>
        <p:nvSpPr>
          <p:cNvPr id="4" name="Content Placeholder 3">
            <a:extLst>
              <a:ext uri="{FF2B5EF4-FFF2-40B4-BE49-F238E27FC236}">
                <a16:creationId xmlns:a16="http://schemas.microsoft.com/office/drawing/2014/main" id="{36D2D56A-D48D-4C77-9373-FBC4EED1BD83}"/>
              </a:ext>
            </a:extLst>
          </p:cNvPr>
          <p:cNvSpPr>
            <a:spLocks noGrp="1"/>
          </p:cNvSpPr>
          <p:nvPr>
            <p:ph sz="half" idx="2"/>
          </p:nvPr>
        </p:nvSpPr>
        <p:spPr/>
        <p:txBody>
          <a:bodyPr/>
          <a:lstStyle/>
          <a:p>
            <a:r>
              <a:rPr lang="en-AU" dirty="0"/>
              <a:t>$30 Million over 5 years</a:t>
            </a:r>
          </a:p>
          <a:p>
            <a:pPr lvl="1"/>
            <a:r>
              <a:rPr lang="en-AU" dirty="0"/>
              <a:t>$6 Million per year</a:t>
            </a:r>
          </a:p>
          <a:p>
            <a:pPr lvl="2"/>
            <a:r>
              <a:rPr lang="en-AU" dirty="0"/>
              <a:t>$1 Million Management</a:t>
            </a:r>
          </a:p>
          <a:p>
            <a:pPr lvl="2"/>
            <a:r>
              <a:rPr lang="en-AU" dirty="0"/>
              <a:t>$5 Million Investments</a:t>
            </a:r>
          </a:p>
          <a:p>
            <a:pPr lvl="3"/>
            <a:r>
              <a:rPr lang="en-AU" dirty="0"/>
              <a:t>100 x $50,000</a:t>
            </a:r>
          </a:p>
          <a:p>
            <a:r>
              <a:rPr lang="en-AU" dirty="0"/>
              <a:t>Total 500 Start-ups over 5 years</a:t>
            </a:r>
          </a:p>
          <a:p>
            <a:r>
              <a:rPr lang="en-AU" dirty="0"/>
              <a:t>Repeat x 20 in G20 Nations</a:t>
            </a:r>
          </a:p>
          <a:p>
            <a:endParaRPr lang="en-AU" dirty="0"/>
          </a:p>
          <a:p>
            <a:endParaRPr lang="en-AU" dirty="0"/>
          </a:p>
        </p:txBody>
      </p:sp>
      <p:sp>
        <p:nvSpPr>
          <p:cNvPr id="5" name="Text Placeholder 4">
            <a:extLst>
              <a:ext uri="{FF2B5EF4-FFF2-40B4-BE49-F238E27FC236}">
                <a16:creationId xmlns:a16="http://schemas.microsoft.com/office/drawing/2014/main" id="{AB4B6A29-AAFA-46A6-BE8C-B84D0D0535D0}"/>
              </a:ext>
            </a:extLst>
          </p:cNvPr>
          <p:cNvSpPr>
            <a:spLocks noGrp="1"/>
          </p:cNvSpPr>
          <p:nvPr>
            <p:ph type="body" sz="quarter" idx="13"/>
          </p:nvPr>
        </p:nvSpPr>
        <p:spPr/>
        <p:txBody>
          <a:bodyPr/>
          <a:lstStyle/>
          <a:p>
            <a:r>
              <a:rPr lang="en-AU" dirty="0"/>
              <a:t>Series A Fund: Equity</a:t>
            </a:r>
          </a:p>
        </p:txBody>
      </p:sp>
      <p:sp>
        <p:nvSpPr>
          <p:cNvPr id="6" name="Content Placeholder 5">
            <a:extLst>
              <a:ext uri="{FF2B5EF4-FFF2-40B4-BE49-F238E27FC236}">
                <a16:creationId xmlns:a16="http://schemas.microsoft.com/office/drawing/2014/main" id="{38286316-FA2C-47FE-9F9F-F94FA5D1E5BA}"/>
              </a:ext>
            </a:extLst>
          </p:cNvPr>
          <p:cNvSpPr>
            <a:spLocks noGrp="1"/>
          </p:cNvSpPr>
          <p:nvPr>
            <p:ph sz="quarter" idx="14"/>
          </p:nvPr>
        </p:nvSpPr>
        <p:spPr/>
        <p:txBody>
          <a:bodyPr/>
          <a:lstStyle/>
          <a:p>
            <a:r>
              <a:rPr lang="en-AU" dirty="0"/>
              <a:t>$500 Million to $10 Billion</a:t>
            </a:r>
          </a:p>
          <a:p>
            <a:pPr lvl="1"/>
            <a:r>
              <a:rPr lang="en-AU" dirty="0"/>
              <a:t>$200,000 to $10 Million each</a:t>
            </a:r>
          </a:p>
          <a:p>
            <a:r>
              <a:rPr lang="en-AU" dirty="0"/>
              <a:t>If Just Series A for Australia, then smaller fund, but if also series A for the G20 syndication of 500 Queens to reach 10,000 Queens, then a much larger fund will be required.</a:t>
            </a:r>
          </a:p>
          <a:p>
            <a:r>
              <a:rPr lang="en-AU" dirty="0"/>
              <a:t>5% Management, 30% / 70% split of returns over 10%</a:t>
            </a:r>
          </a:p>
        </p:txBody>
      </p:sp>
      <p:sp>
        <p:nvSpPr>
          <p:cNvPr id="7" name="Text Placeholder 6">
            <a:extLst>
              <a:ext uri="{FF2B5EF4-FFF2-40B4-BE49-F238E27FC236}">
                <a16:creationId xmlns:a16="http://schemas.microsoft.com/office/drawing/2014/main" id="{B6E81CB5-8D2A-4A6D-8A9B-29F334492CCB}"/>
              </a:ext>
            </a:extLst>
          </p:cNvPr>
          <p:cNvSpPr>
            <a:spLocks noGrp="1"/>
          </p:cNvSpPr>
          <p:nvPr>
            <p:ph type="body" sz="quarter" idx="3"/>
          </p:nvPr>
        </p:nvSpPr>
        <p:spPr/>
        <p:txBody>
          <a:bodyPr/>
          <a:lstStyle/>
          <a:p>
            <a:r>
              <a:rPr lang="en-AU" dirty="0"/>
              <a:t>Series B+ Fund: Equity</a:t>
            </a:r>
          </a:p>
        </p:txBody>
      </p:sp>
      <p:sp>
        <p:nvSpPr>
          <p:cNvPr id="8" name="Content Placeholder 7">
            <a:extLst>
              <a:ext uri="{FF2B5EF4-FFF2-40B4-BE49-F238E27FC236}">
                <a16:creationId xmlns:a16="http://schemas.microsoft.com/office/drawing/2014/main" id="{723E3115-F284-440E-ACE3-B532F5EE0D2E}"/>
              </a:ext>
            </a:extLst>
          </p:cNvPr>
          <p:cNvSpPr>
            <a:spLocks noGrp="1"/>
          </p:cNvSpPr>
          <p:nvPr>
            <p:ph sz="quarter" idx="4"/>
          </p:nvPr>
        </p:nvSpPr>
        <p:spPr/>
        <p:txBody>
          <a:bodyPr/>
          <a:lstStyle/>
          <a:p>
            <a:r>
              <a:rPr lang="en-AU" dirty="0"/>
              <a:t>Bigger than Softbank Vision Fund</a:t>
            </a:r>
          </a:p>
          <a:p>
            <a:pPr lvl="1"/>
            <a:r>
              <a:rPr lang="en-AU" dirty="0"/>
              <a:t>Minimum $100 Million each</a:t>
            </a:r>
          </a:p>
          <a:p>
            <a:pPr lvl="1"/>
            <a:r>
              <a:rPr lang="en-AU" dirty="0"/>
              <a:t>Maximum $10 Billion each</a:t>
            </a:r>
          </a:p>
          <a:p>
            <a:r>
              <a:rPr lang="en-AU" dirty="0"/>
              <a:t>1% Management, 30% / 70% split of returns over 10%</a:t>
            </a:r>
          </a:p>
          <a:p>
            <a:r>
              <a:rPr lang="en-AU" dirty="0"/>
              <a:t>In 1st 500 Start-ups = &gt;20 Unicorns</a:t>
            </a:r>
          </a:p>
          <a:p>
            <a:r>
              <a:rPr lang="en-AU" dirty="0"/>
              <a:t>In 10,000 Start-ups = &gt;100 Unicorns</a:t>
            </a:r>
          </a:p>
          <a:p>
            <a:r>
              <a:rPr lang="en-AU" dirty="0"/>
              <a:t>Dutch Auction Exits and IPO’s</a:t>
            </a:r>
          </a:p>
        </p:txBody>
      </p:sp>
      <p:sp>
        <p:nvSpPr>
          <p:cNvPr id="10" name="Footer Placeholder 9">
            <a:extLst>
              <a:ext uri="{FF2B5EF4-FFF2-40B4-BE49-F238E27FC236}">
                <a16:creationId xmlns:a16="http://schemas.microsoft.com/office/drawing/2014/main" id="{EC526C61-79D1-4637-AFBB-7C40DEC87A4B}"/>
              </a:ext>
            </a:extLst>
          </p:cNvPr>
          <p:cNvSpPr>
            <a:spLocks noGrp="1"/>
          </p:cNvSpPr>
          <p:nvPr>
            <p:ph type="ftr" sz="quarter" idx="11"/>
          </p:nvPr>
        </p:nvSpPr>
        <p:spPr>
          <a:xfrm>
            <a:off x="2407640" y="6512146"/>
            <a:ext cx="8758108" cy="148953"/>
          </a:xfrm>
        </p:spPr>
        <p:txBody>
          <a:bodyPr/>
          <a:lstStyle/>
          <a:p>
            <a:r>
              <a:rPr lang="en-US" dirty="0">
                <a:solidFill>
                  <a:schemeClr val="tx1">
                    <a:alpha val="80000"/>
                  </a:schemeClr>
                </a:solidFill>
              </a:rPr>
              <a:t>Seed Fund is a Grant Fund, no equity is taken, no expectation of repayment, but exclusive rights are granted to the fund for Series A and First Choice Option Onwards.</a:t>
            </a:r>
          </a:p>
        </p:txBody>
      </p:sp>
      <p:sp>
        <p:nvSpPr>
          <p:cNvPr id="11" name="Slide Number Placeholder 10">
            <a:extLst>
              <a:ext uri="{FF2B5EF4-FFF2-40B4-BE49-F238E27FC236}">
                <a16:creationId xmlns:a16="http://schemas.microsoft.com/office/drawing/2014/main" id="{0B58341C-1105-4AAD-B7BC-1930DC69E067}"/>
              </a:ext>
            </a:extLst>
          </p:cNvPr>
          <p:cNvSpPr>
            <a:spLocks noGrp="1"/>
          </p:cNvSpPr>
          <p:nvPr>
            <p:ph type="sldNum" sz="quarter" idx="12"/>
          </p:nvPr>
        </p:nvSpPr>
        <p:spPr>
          <a:xfrm>
            <a:off x="11165747" y="6507211"/>
            <a:ext cx="475389" cy="158821"/>
          </a:xfrm>
        </p:spPr>
        <p:txBody>
          <a:bodyPr/>
          <a:lstStyle/>
          <a:p>
            <a:fld id="{DBA1B0FB-D917-4C8C-928F-313BD683BF39}" type="slidenum">
              <a:rPr lang="en-US" smtClean="0">
                <a:solidFill>
                  <a:schemeClr val="tx1">
                    <a:alpha val="80000"/>
                  </a:schemeClr>
                </a:solidFill>
              </a:rPr>
              <a:t>7</a:t>
            </a:fld>
            <a:endParaRPr lang="en-US" dirty="0">
              <a:solidFill>
                <a:schemeClr val="tx1">
                  <a:alpha val="80000"/>
                </a:schemeClr>
              </a:solidFill>
            </a:endParaRPr>
          </a:p>
        </p:txBody>
      </p:sp>
      <p:sp>
        <p:nvSpPr>
          <p:cNvPr id="16" name="Date Placeholder 6">
            <a:extLst>
              <a:ext uri="{FF2B5EF4-FFF2-40B4-BE49-F238E27FC236}">
                <a16:creationId xmlns:a16="http://schemas.microsoft.com/office/drawing/2014/main" id="{613EB168-FCF4-49F8-9643-7E89619E9429}"/>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608972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4BBE2-3022-4138-A8CE-1DC4C235936B}"/>
              </a:ext>
            </a:extLst>
          </p:cNvPr>
          <p:cNvSpPr>
            <a:spLocks noGrp="1"/>
          </p:cNvSpPr>
          <p:nvPr>
            <p:ph type="ctrTitle"/>
          </p:nvPr>
        </p:nvSpPr>
        <p:spPr/>
        <p:txBody>
          <a:bodyPr/>
          <a:lstStyle/>
          <a:p>
            <a:r>
              <a:rPr lang="en-AU" dirty="0"/>
              <a:t>Major Costs</a:t>
            </a:r>
            <a:br>
              <a:rPr lang="en-AU" dirty="0"/>
            </a:br>
            <a:r>
              <a:rPr lang="en-AU" sz="2800" dirty="0"/>
              <a:t>Incubator &amp; Accelerator</a:t>
            </a:r>
            <a:endParaRPr lang="en-AU" dirty="0"/>
          </a:p>
        </p:txBody>
      </p:sp>
      <p:pic>
        <p:nvPicPr>
          <p:cNvPr id="21" name="Picture Placeholder 20" descr="133m2 office space at 500 Queen St">
            <a:extLst>
              <a:ext uri="{FF2B5EF4-FFF2-40B4-BE49-F238E27FC236}">
                <a16:creationId xmlns:a16="http://schemas.microsoft.com/office/drawing/2014/main" id="{5A18042F-86CC-4BB5-944F-E870BB77AA9C}"/>
              </a:ext>
            </a:extLst>
          </p:cNvPr>
          <p:cNvPicPr>
            <a:picLocks noGrp="1" noChangeAspect="1"/>
          </p:cNvPicPr>
          <p:nvPr>
            <p:ph type="pic" sz="quarter" idx="13"/>
          </p:nvPr>
        </p:nvPicPr>
        <p:blipFill>
          <a:blip r:embed="rId2"/>
          <a:srcRect t="6628" b="6628"/>
          <a:stretch>
            <a:fillRect/>
          </a:stretch>
        </p:blipFill>
        <p:spPr>
          <a:xfrm>
            <a:off x="1078992" y="3197732"/>
            <a:ext cx="1691640" cy="1435608"/>
          </a:xfrm>
        </p:spPr>
      </p:pic>
      <p:pic>
        <p:nvPicPr>
          <p:cNvPr id="23" name="Picture Placeholder 22" descr="588m2 office space at 500 Queen St">
            <a:extLst>
              <a:ext uri="{FF2B5EF4-FFF2-40B4-BE49-F238E27FC236}">
                <a16:creationId xmlns:a16="http://schemas.microsoft.com/office/drawing/2014/main" id="{1549A286-07F8-4390-B7D5-A380531441F1}"/>
              </a:ext>
            </a:extLst>
          </p:cNvPr>
          <p:cNvPicPr>
            <a:picLocks noGrp="1" noChangeAspect="1"/>
          </p:cNvPicPr>
          <p:nvPr>
            <p:ph type="pic" sz="quarter" idx="14"/>
          </p:nvPr>
        </p:nvPicPr>
        <p:blipFill>
          <a:blip r:embed="rId3"/>
          <a:srcRect t="1123" b="1123"/>
          <a:stretch>
            <a:fillRect/>
          </a:stretch>
        </p:blipFill>
        <p:spPr>
          <a:xfrm>
            <a:off x="3838384" y="3197732"/>
            <a:ext cx="1691640" cy="1435608"/>
          </a:xfrm>
        </p:spPr>
      </p:pic>
      <p:pic>
        <p:nvPicPr>
          <p:cNvPr id="25" name="Picture Placeholder 24" descr="Common Office Expenses">
            <a:extLst>
              <a:ext uri="{FF2B5EF4-FFF2-40B4-BE49-F238E27FC236}">
                <a16:creationId xmlns:a16="http://schemas.microsoft.com/office/drawing/2014/main" id="{C8935160-A08C-4DC4-A49D-F903C9258165}"/>
              </a:ext>
            </a:extLst>
          </p:cNvPr>
          <p:cNvPicPr>
            <a:picLocks noGrp="1" noChangeAspect="1"/>
          </p:cNvPicPr>
          <p:nvPr>
            <p:ph type="pic" sz="quarter" idx="16"/>
          </p:nvPr>
        </p:nvPicPr>
        <p:blipFill>
          <a:blip r:embed="rId4"/>
          <a:srcRect l="10693" r="10693"/>
          <a:stretch>
            <a:fillRect/>
          </a:stretch>
        </p:blipFill>
        <p:spPr>
          <a:xfrm>
            <a:off x="6687108" y="3189700"/>
            <a:ext cx="1691640" cy="1435608"/>
          </a:xfrm>
        </p:spPr>
      </p:pic>
      <p:sp>
        <p:nvSpPr>
          <p:cNvPr id="7" name="Text Placeholder 6">
            <a:extLst>
              <a:ext uri="{FF2B5EF4-FFF2-40B4-BE49-F238E27FC236}">
                <a16:creationId xmlns:a16="http://schemas.microsoft.com/office/drawing/2014/main" id="{362CB0D8-992E-4A7F-8C3B-2572FACD2155}"/>
              </a:ext>
            </a:extLst>
          </p:cNvPr>
          <p:cNvSpPr>
            <a:spLocks noGrp="1"/>
          </p:cNvSpPr>
          <p:nvPr>
            <p:ph type="body" sz="quarter" idx="18"/>
          </p:nvPr>
        </p:nvSpPr>
        <p:spPr>
          <a:xfrm>
            <a:off x="1079500" y="4988433"/>
            <a:ext cx="1711325" cy="365760"/>
          </a:xfrm>
        </p:spPr>
        <p:txBody>
          <a:bodyPr/>
          <a:lstStyle/>
          <a:p>
            <a:r>
              <a:rPr lang="en-AU" dirty="0"/>
              <a:t>133m2 Offices</a:t>
            </a:r>
          </a:p>
        </p:txBody>
      </p:sp>
      <p:sp>
        <p:nvSpPr>
          <p:cNvPr id="8" name="Text Placeholder 7">
            <a:extLst>
              <a:ext uri="{FF2B5EF4-FFF2-40B4-BE49-F238E27FC236}">
                <a16:creationId xmlns:a16="http://schemas.microsoft.com/office/drawing/2014/main" id="{EB44DF6E-6794-42A6-9B1D-CACCF50D3D4F}"/>
              </a:ext>
            </a:extLst>
          </p:cNvPr>
          <p:cNvSpPr>
            <a:spLocks noGrp="1"/>
          </p:cNvSpPr>
          <p:nvPr>
            <p:ph type="body" sz="quarter" idx="17"/>
          </p:nvPr>
        </p:nvSpPr>
        <p:spPr>
          <a:xfrm>
            <a:off x="1079376" y="5437788"/>
            <a:ext cx="1711572" cy="638175"/>
          </a:xfrm>
        </p:spPr>
        <p:txBody>
          <a:bodyPr/>
          <a:lstStyle/>
          <a:p>
            <a:r>
              <a:rPr lang="en-AU" dirty="0"/>
              <a:t>$83,000. Incentive also available.</a:t>
            </a:r>
          </a:p>
        </p:txBody>
      </p:sp>
      <p:sp>
        <p:nvSpPr>
          <p:cNvPr id="9" name="Text Placeholder 8">
            <a:extLst>
              <a:ext uri="{FF2B5EF4-FFF2-40B4-BE49-F238E27FC236}">
                <a16:creationId xmlns:a16="http://schemas.microsoft.com/office/drawing/2014/main" id="{4D48D123-9B31-4461-9B31-736B55E65964}"/>
              </a:ext>
            </a:extLst>
          </p:cNvPr>
          <p:cNvSpPr>
            <a:spLocks noGrp="1"/>
          </p:cNvSpPr>
          <p:nvPr>
            <p:ph type="body" sz="quarter" idx="20"/>
          </p:nvPr>
        </p:nvSpPr>
        <p:spPr>
          <a:xfrm>
            <a:off x="3839151" y="4988433"/>
            <a:ext cx="1711325" cy="365760"/>
          </a:xfrm>
        </p:spPr>
        <p:txBody>
          <a:bodyPr/>
          <a:lstStyle/>
          <a:p>
            <a:r>
              <a:rPr lang="en-AU" dirty="0"/>
              <a:t>588m2 Offices</a:t>
            </a:r>
          </a:p>
        </p:txBody>
      </p:sp>
      <p:sp>
        <p:nvSpPr>
          <p:cNvPr id="10" name="Text Placeholder 9">
            <a:extLst>
              <a:ext uri="{FF2B5EF4-FFF2-40B4-BE49-F238E27FC236}">
                <a16:creationId xmlns:a16="http://schemas.microsoft.com/office/drawing/2014/main" id="{0CCA39F5-7553-4098-A85C-B72949B76821}"/>
              </a:ext>
            </a:extLst>
          </p:cNvPr>
          <p:cNvSpPr>
            <a:spLocks noGrp="1"/>
          </p:cNvSpPr>
          <p:nvPr>
            <p:ph type="body" sz="quarter" idx="19"/>
          </p:nvPr>
        </p:nvSpPr>
        <p:spPr>
          <a:xfrm>
            <a:off x="3789927" y="5439234"/>
            <a:ext cx="1872426" cy="638175"/>
          </a:xfrm>
        </p:spPr>
        <p:txBody>
          <a:bodyPr/>
          <a:lstStyle/>
          <a:p>
            <a:r>
              <a:rPr lang="en-AU" dirty="0"/>
              <a:t>$365,000. Incentive also available.</a:t>
            </a:r>
          </a:p>
          <a:p>
            <a:endParaRPr lang="en-AU" dirty="0"/>
          </a:p>
        </p:txBody>
      </p:sp>
      <p:sp>
        <p:nvSpPr>
          <p:cNvPr id="13" name="Text Placeholder 12">
            <a:extLst>
              <a:ext uri="{FF2B5EF4-FFF2-40B4-BE49-F238E27FC236}">
                <a16:creationId xmlns:a16="http://schemas.microsoft.com/office/drawing/2014/main" id="{F3B62A91-5EFA-4E25-B30B-CCF44E2FD070}"/>
              </a:ext>
            </a:extLst>
          </p:cNvPr>
          <p:cNvSpPr>
            <a:spLocks noGrp="1"/>
          </p:cNvSpPr>
          <p:nvPr>
            <p:ph type="body" sz="quarter" idx="24"/>
          </p:nvPr>
        </p:nvSpPr>
        <p:spPr>
          <a:xfrm>
            <a:off x="6634652" y="4986264"/>
            <a:ext cx="1711325" cy="365760"/>
          </a:xfrm>
        </p:spPr>
        <p:txBody>
          <a:bodyPr/>
          <a:lstStyle/>
          <a:p>
            <a:r>
              <a:rPr lang="en-AU" dirty="0"/>
              <a:t>Overheads</a:t>
            </a:r>
          </a:p>
        </p:txBody>
      </p:sp>
      <p:sp>
        <p:nvSpPr>
          <p:cNvPr id="14" name="Text Placeholder 13">
            <a:extLst>
              <a:ext uri="{FF2B5EF4-FFF2-40B4-BE49-F238E27FC236}">
                <a16:creationId xmlns:a16="http://schemas.microsoft.com/office/drawing/2014/main" id="{07638D4F-B119-46B0-8A2A-729F647AC93A}"/>
              </a:ext>
            </a:extLst>
          </p:cNvPr>
          <p:cNvSpPr>
            <a:spLocks noGrp="1"/>
          </p:cNvSpPr>
          <p:nvPr>
            <p:ph type="body" sz="quarter" idx="23"/>
          </p:nvPr>
        </p:nvSpPr>
        <p:spPr>
          <a:xfrm>
            <a:off x="6633885" y="5437788"/>
            <a:ext cx="1711572" cy="638175"/>
          </a:xfrm>
        </p:spPr>
        <p:txBody>
          <a:bodyPr/>
          <a:lstStyle/>
          <a:p>
            <a:r>
              <a:rPr lang="en-AU" dirty="0"/>
              <a:t>Promo, events and running costs</a:t>
            </a:r>
          </a:p>
        </p:txBody>
      </p:sp>
      <p:sp>
        <p:nvSpPr>
          <p:cNvPr id="16" name="Footer Placeholder 15">
            <a:extLst>
              <a:ext uri="{FF2B5EF4-FFF2-40B4-BE49-F238E27FC236}">
                <a16:creationId xmlns:a16="http://schemas.microsoft.com/office/drawing/2014/main" id="{25DC5832-D3DF-4339-B081-22267D2BBD5B}"/>
              </a:ext>
            </a:extLst>
          </p:cNvPr>
          <p:cNvSpPr>
            <a:spLocks noGrp="1"/>
          </p:cNvSpPr>
          <p:nvPr>
            <p:ph type="ftr" sz="quarter" idx="11"/>
          </p:nvPr>
        </p:nvSpPr>
        <p:spPr/>
        <p:txBody>
          <a:bodyPr/>
          <a:lstStyle/>
          <a:p>
            <a:r>
              <a:rPr lang="en-US" dirty="0">
                <a:solidFill>
                  <a:schemeClr val="tx1">
                    <a:alpha val="80000"/>
                  </a:schemeClr>
                </a:solidFill>
              </a:rPr>
              <a:t>Aiming to have the Fund Launch in June 2021 at 500 Queen Street along side the incubator and accelerator.</a:t>
            </a:r>
          </a:p>
        </p:txBody>
      </p:sp>
      <p:sp>
        <p:nvSpPr>
          <p:cNvPr id="17" name="Slide Number Placeholder 16">
            <a:extLst>
              <a:ext uri="{FF2B5EF4-FFF2-40B4-BE49-F238E27FC236}">
                <a16:creationId xmlns:a16="http://schemas.microsoft.com/office/drawing/2014/main" id="{A35DFFC9-EBB4-4BC7-A1DE-596F65E3BCB5}"/>
              </a:ext>
            </a:extLst>
          </p:cNvPr>
          <p:cNvSpPr>
            <a:spLocks noGrp="1"/>
          </p:cNvSpPr>
          <p:nvPr>
            <p:ph type="sldNum" sz="quarter" idx="12"/>
          </p:nvPr>
        </p:nvSpPr>
        <p:spPr/>
        <p:txBody>
          <a:bodyPr/>
          <a:lstStyle/>
          <a:p>
            <a:fld id="{DBA1B0FB-D917-4C8C-928F-313BD683BF39}" type="slidenum">
              <a:rPr lang="en-US" smtClean="0"/>
              <a:t>8</a:t>
            </a:fld>
            <a:endParaRPr lang="en-US"/>
          </a:p>
        </p:txBody>
      </p:sp>
      <p:pic>
        <p:nvPicPr>
          <p:cNvPr id="27" name="Picture Placeholder 16">
            <a:extLst>
              <a:ext uri="{FF2B5EF4-FFF2-40B4-BE49-F238E27FC236}">
                <a16:creationId xmlns:a16="http://schemas.microsoft.com/office/drawing/2014/main" id="{00AE5CBD-24EE-428F-8282-B05A5692A07A}"/>
              </a:ext>
            </a:extLst>
          </p:cNvPr>
          <p:cNvPicPr>
            <a:picLocks noChangeAspect="1"/>
          </p:cNvPicPr>
          <p:nvPr/>
        </p:nvPicPr>
        <p:blipFill rotWithShape="1">
          <a:blip r:embed="rId5"/>
          <a:srcRect l="19772" r="24977"/>
          <a:stretch/>
        </p:blipFill>
        <p:spPr>
          <a:xfrm>
            <a:off x="4542091" y="149593"/>
            <a:ext cx="2936876" cy="2936876"/>
          </a:xfrm>
          <a:custGeom>
            <a:avLst/>
            <a:gdLst/>
            <a:ahLst/>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pic>
      <p:pic>
        <p:nvPicPr>
          <p:cNvPr id="28" name="Picture 27">
            <a:extLst>
              <a:ext uri="{FF2B5EF4-FFF2-40B4-BE49-F238E27FC236}">
                <a16:creationId xmlns:a16="http://schemas.microsoft.com/office/drawing/2014/main" id="{10403AEC-277A-4B51-AF6A-7BC7B98A918A}"/>
              </a:ext>
            </a:extLst>
          </p:cNvPr>
          <p:cNvPicPr>
            <a:picLocks noChangeAspect="1"/>
          </p:cNvPicPr>
          <p:nvPr/>
        </p:nvPicPr>
        <p:blipFill>
          <a:blip r:embed="rId6"/>
          <a:stretch>
            <a:fillRect/>
          </a:stretch>
        </p:blipFill>
        <p:spPr>
          <a:xfrm>
            <a:off x="5399342" y="2417424"/>
            <a:ext cx="1440639" cy="399098"/>
          </a:xfrm>
          <a:prstGeom prst="rect">
            <a:avLst/>
          </a:prstGeom>
        </p:spPr>
      </p:pic>
      <p:sp>
        <p:nvSpPr>
          <p:cNvPr id="29" name="TextBox 28">
            <a:extLst>
              <a:ext uri="{FF2B5EF4-FFF2-40B4-BE49-F238E27FC236}">
                <a16:creationId xmlns:a16="http://schemas.microsoft.com/office/drawing/2014/main" id="{C9580922-1E7A-43CB-B7B9-973F296D2146}"/>
              </a:ext>
            </a:extLst>
          </p:cNvPr>
          <p:cNvSpPr txBox="1"/>
          <p:nvPr/>
        </p:nvSpPr>
        <p:spPr>
          <a:xfrm>
            <a:off x="6450267" y="2447190"/>
            <a:ext cx="445022" cy="369332"/>
          </a:xfrm>
          <a:prstGeom prst="rect">
            <a:avLst/>
          </a:prstGeom>
          <a:noFill/>
        </p:spPr>
        <p:txBody>
          <a:bodyPr wrap="square" rtlCol="0">
            <a:spAutoFit/>
          </a:bodyPr>
          <a:lstStyle/>
          <a:p>
            <a:r>
              <a:rPr lang="en-AU" dirty="0">
                <a:solidFill>
                  <a:srgbClr val="866D56"/>
                </a:solidFill>
                <a:latin typeface="Agency FB" panose="020B0503020202020204" pitchFamily="34" charset="0"/>
              </a:rPr>
              <a:t>St.</a:t>
            </a:r>
          </a:p>
        </p:txBody>
      </p:sp>
      <p:sp>
        <p:nvSpPr>
          <p:cNvPr id="30" name="Oval 29">
            <a:extLst>
              <a:ext uri="{FF2B5EF4-FFF2-40B4-BE49-F238E27FC236}">
                <a16:creationId xmlns:a16="http://schemas.microsoft.com/office/drawing/2014/main" id="{B6911BD5-69D2-40F2-961F-AD9BCB5D8DBE}"/>
              </a:ext>
            </a:extLst>
          </p:cNvPr>
          <p:cNvSpPr/>
          <p:nvPr/>
        </p:nvSpPr>
        <p:spPr>
          <a:xfrm>
            <a:off x="4989274" y="2552371"/>
            <a:ext cx="85445" cy="145576"/>
          </a:xfrm>
          <a:prstGeom prst="ellipse">
            <a:avLst/>
          </a:prstGeom>
          <a:solidFill>
            <a:srgbClr val="FEFE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1" name="Straight Connector 30">
            <a:extLst>
              <a:ext uri="{FF2B5EF4-FFF2-40B4-BE49-F238E27FC236}">
                <a16:creationId xmlns:a16="http://schemas.microsoft.com/office/drawing/2014/main" id="{DDFC103E-1828-4F42-A705-9A982DC8085A}"/>
              </a:ext>
            </a:extLst>
          </p:cNvPr>
          <p:cNvCxnSpPr/>
          <p:nvPr/>
        </p:nvCxnSpPr>
        <p:spPr>
          <a:xfrm>
            <a:off x="5837040" y="2638206"/>
            <a:ext cx="76200" cy="84057"/>
          </a:xfrm>
          <a:prstGeom prst="line">
            <a:avLst/>
          </a:prstGeom>
          <a:ln>
            <a:solidFill>
              <a:srgbClr val="C9A862"/>
            </a:solidFill>
          </a:ln>
        </p:spPr>
        <p:style>
          <a:lnRef idx="3">
            <a:schemeClr val="accent4"/>
          </a:lnRef>
          <a:fillRef idx="0">
            <a:schemeClr val="accent4"/>
          </a:fillRef>
          <a:effectRef idx="2">
            <a:schemeClr val="accent4"/>
          </a:effectRef>
          <a:fontRef idx="minor">
            <a:schemeClr val="tx1"/>
          </a:fontRef>
        </p:style>
      </p:cxnSp>
      <p:sp>
        <p:nvSpPr>
          <p:cNvPr id="33" name="Oval 32">
            <a:extLst>
              <a:ext uri="{FF2B5EF4-FFF2-40B4-BE49-F238E27FC236}">
                <a16:creationId xmlns:a16="http://schemas.microsoft.com/office/drawing/2014/main" id="{BEA6BEE1-2681-4262-A1B3-2FDBA7121979}"/>
              </a:ext>
            </a:extLst>
          </p:cNvPr>
          <p:cNvSpPr/>
          <p:nvPr/>
        </p:nvSpPr>
        <p:spPr>
          <a:xfrm>
            <a:off x="8896835" y="124195"/>
            <a:ext cx="2915567" cy="2915567"/>
          </a:xfrm>
          <a:prstGeom prst="ellipse">
            <a:avLst/>
          </a:prstGeom>
          <a:solidFill>
            <a:srgbClr val="37335B"/>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Content Placeholder 2">
            <a:extLst>
              <a:ext uri="{FF2B5EF4-FFF2-40B4-BE49-F238E27FC236}">
                <a16:creationId xmlns:a16="http://schemas.microsoft.com/office/drawing/2014/main" id="{FE62BF5B-7340-4B31-8782-1F2238E296C8}"/>
              </a:ext>
            </a:extLst>
          </p:cNvPr>
          <p:cNvSpPr txBox="1">
            <a:spLocks/>
          </p:cNvSpPr>
          <p:nvPr/>
        </p:nvSpPr>
        <p:spPr>
          <a:xfrm>
            <a:off x="8906108" y="680950"/>
            <a:ext cx="2849836" cy="1957256"/>
          </a:xfrm>
          <a:prstGeom prst="rect">
            <a:avLst/>
          </a:prstGeom>
        </p:spPr>
        <p:txBody>
          <a:bodyPr vert="horz" wrap="square" lIns="0" tIns="0" rIns="0" bIns="0" rtlCol="0" anchor="t">
            <a:normAutofit fontScale="92500" lnSpcReduction="200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lgn="ctr">
              <a:lnSpc>
                <a:spcPct val="100000"/>
              </a:lnSpc>
              <a:spcBef>
                <a:spcPts val="600"/>
              </a:spcBef>
              <a:spcAft>
                <a:spcPts val="600"/>
              </a:spcAft>
              <a:buNone/>
            </a:pPr>
            <a:r>
              <a:rPr lang="en-US" sz="1600" dirty="0"/>
              <a:t>Sponsored Weekly Meetups</a:t>
            </a:r>
          </a:p>
          <a:p>
            <a:pPr marL="114300" indent="0" algn="ctr">
              <a:lnSpc>
                <a:spcPct val="100000"/>
              </a:lnSpc>
              <a:spcBef>
                <a:spcPts val="600"/>
              </a:spcBef>
              <a:spcAft>
                <a:spcPts val="600"/>
              </a:spcAft>
              <a:buNone/>
            </a:pPr>
            <a:r>
              <a:rPr lang="en-US" sz="1600" dirty="0"/>
              <a:t>Assisted Company Registrations</a:t>
            </a:r>
          </a:p>
          <a:p>
            <a:pPr marL="114300" indent="0" algn="ctr">
              <a:lnSpc>
                <a:spcPct val="100000"/>
              </a:lnSpc>
              <a:spcBef>
                <a:spcPts val="600"/>
              </a:spcBef>
              <a:spcAft>
                <a:spcPts val="600"/>
              </a:spcAft>
              <a:buNone/>
            </a:pPr>
            <a:r>
              <a:rPr lang="en-US" sz="1600" dirty="0"/>
              <a:t>Just-In-Time Content Delivery</a:t>
            </a:r>
          </a:p>
          <a:p>
            <a:pPr marL="114300" indent="0" algn="ctr">
              <a:lnSpc>
                <a:spcPct val="100000"/>
              </a:lnSpc>
              <a:spcBef>
                <a:spcPts val="600"/>
              </a:spcBef>
              <a:spcAft>
                <a:spcPts val="600"/>
              </a:spcAft>
              <a:buNone/>
            </a:pPr>
            <a:r>
              <a:rPr lang="en-US" sz="1600" dirty="0"/>
              <a:t>Local Legends Introductions</a:t>
            </a:r>
          </a:p>
          <a:p>
            <a:pPr marL="114300" indent="0" algn="ctr">
              <a:lnSpc>
                <a:spcPct val="100000"/>
              </a:lnSpc>
              <a:spcBef>
                <a:spcPts val="600"/>
              </a:spcBef>
              <a:spcAft>
                <a:spcPts val="600"/>
              </a:spcAft>
              <a:buNone/>
            </a:pPr>
            <a:r>
              <a:rPr lang="en-US" sz="1600" dirty="0"/>
              <a:t>Global Legends Virtual Meetings</a:t>
            </a:r>
          </a:p>
          <a:p>
            <a:pPr marL="114300" indent="0" algn="ctr">
              <a:lnSpc>
                <a:spcPct val="100000"/>
              </a:lnSpc>
              <a:spcBef>
                <a:spcPts val="600"/>
              </a:spcBef>
              <a:spcAft>
                <a:spcPts val="600"/>
              </a:spcAft>
              <a:buNone/>
            </a:pPr>
            <a:r>
              <a:rPr lang="en-US" sz="1600" dirty="0"/>
              <a:t>Sponsored In-Kind Services</a:t>
            </a:r>
          </a:p>
          <a:p>
            <a:pPr marL="114300" indent="0" algn="ctr">
              <a:lnSpc>
                <a:spcPct val="100000"/>
              </a:lnSpc>
              <a:spcBef>
                <a:spcPts val="600"/>
              </a:spcBef>
              <a:spcAft>
                <a:spcPts val="600"/>
              </a:spcAft>
              <a:buNone/>
            </a:pPr>
            <a:endParaRPr lang="en-US" sz="1600" dirty="0"/>
          </a:p>
        </p:txBody>
      </p:sp>
      <p:pic>
        <p:nvPicPr>
          <p:cNvPr id="41" name="Picture Placeholder 18" descr="Luke Nathan Hayes">
            <a:extLst>
              <a:ext uri="{FF2B5EF4-FFF2-40B4-BE49-F238E27FC236}">
                <a16:creationId xmlns:a16="http://schemas.microsoft.com/office/drawing/2014/main" id="{E2D21AA5-2866-4B34-B3DC-95D653F18052}"/>
              </a:ext>
            </a:extLst>
          </p:cNvPr>
          <p:cNvPicPr>
            <a:picLocks noChangeAspect="1"/>
          </p:cNvPicPr>
          <p:nvPr/>
        </p:nvPicPr>
        <p:blipFill>
          <a:blip r:embed="rId7"/>
          <a:srcRect t="9079" b="9079"/>
          <a:stretch>
            <a:fillRect/>
          </a:stretch>
        </p:blipFill>
        <p:spPr>
          <a:xfrm>
            <a:off x="9553697" y="3198231"/>
            <a:ext cx="1691640" cy="1435608"/>
          </a:xfrm>
          <a:prstGeom prst="rect">
            <a:avLst/>
          </a:prstGeom>
          <a:solidFill>
            <a:schemeClr val="accent5"/>
          </a:solidFill>
        </p:spPr>
      </p:pic>
      <p:sp>
        <p:nvSpPr>
          <p:cNvPr id="42" name="Text Placeholder 10">
            <a:extLst>
              <a:ext uri="{FF2B5EF4-FFF2-40B4-BE49-F238E27FC236}">
                <a16:creationId xmlns:a16="http://schemas.microsoft.com/office/drawing/2014/main" id="{93D86655-CDCB-46F5-AF72-FF0A4B6DBE4E}"/>
              </a:ext>
            </a:extLst>
          </p:cNvPr>
          <p:cNvSpPr txBox="1">
            <a:spLocks/>
          </p:cNvSpPr>
          <p:nvPr/>
        </p:nvSpPr>
        <p:spPr>
          <a:xfrm>
            <a:off x="9554464" y="4986264"/>
            <a:ext cx="1711325" cy="365760"/>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Management</a:t>
            </a:r>
            <a:endParaRPr lang="en-AU" dirty="0"/>
          </a:p>
        </p:txBody>
      </p:sp>
      <p:sp>
        <p:nvSpPr>
          <p:cNvPr id="43" name="Text Placeholder 11">
            <a:extLst>
              <a:ext uri="{FF2B5EF4-FFF2-40B4-BE49-F238E27FC236}">
                <a16:creationId xmlns:a16="http://schemas.microsoft.com/office/drawing/2014/main" id="{D3E3DAEE-16F6-4626-B38D-9EA36AF2DA09}"/>
              </a:ext>
            </a:extLst>
          </p:cNvPr>
          <p:cNvSpPr txBox="1">
            <a:spLocks/>
          </p:cNvSpPr>
          <p:nvPr/>
        </p:nvSpPr>
        <p:spPr>
          <a:xfrm>
            <a:off x="9553697" y="5437788"/>
            <a:ext cx="1711572" cy="63817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$100K-$200K me,</a:t>
            </a:r>
            <a:br>
              <a:rPr lang="en-AU" dirty="0"/>
            </a:br>
            <a:r>
              <a:rPr lang="en-AU" dirty="0"/>
              <a:t>E/A $60K-$80K</a:t>
            </a:r>
          </a:p>
        </p:txBody>
      </p:sp>
      <p:sp>
        <p:nvSpPr>
          <p:cNvPr id="44" name="Date Placeholder 6">
            <a:extLst>
              <a:ext uri="{FF2B5EF4-FFF2-40B4-BE49-F238E27FC236}">
                <a16:creationId xmlns:a16="http://schemas.microsoft.com/office/drawing/2014/main" id="{4DE4E76B-6241-427D-BC9F-03CDF847011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35877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0 to 30 of 120 Start-up Suggestions</a:t>
            </a:r>
            <a:br>
              <a:rPr lang="en-AU" dirty="0"/>
            </a:br>
            <a:r>
              <a:rPr lang="en-AU" sz="2800" dirty="0"/>
              <a:t>These can be used as a guide to investment strategy</a:t>
            </a:r>
            <a:endParaRPr lang="en-AU" dirty="0"/>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Aged Care Support Systems</a:t>
            </a:r>
          </a:p>
          <a:p>
            <a:pPr marL="342900" indent="-342900">
              <a:lnSpc>
                <a:spcPct val="100000"/>
              </a:lnSpc>
              <a:spcBef>
                <a:spcPts val="600"/>
              </a:spcBef>
              <a:spcAft>
                <a:spcPts val="0"/>
              </a:spcAft>
              <a:buFont typeface="+mj-lt"/>
              <a:buAutoNum type="arabicPeriod"/>
            </a:pPr>
            <a:r>
              <a:rPr lang="en-AU" dirty="0"/>
              <a:t>NDIS Support Systems</a:t>
            </a:r>
          </a:p>
          <a:p>
            <a:pPr marL="342900" indent="-342900">
              <a:lnSpc>
                <a:spcPct val="100000"/>
              </a:lnSpc>
              <a:spcBef>
                <a:spcPts val="600"/>
              </a:spcBef>
              <a:spcAft>
                <a:spcPts val="0"/>
              </a:spcAft>
              <a:buFont typeface="+mj-lt"/>
              <a:buAutoNum type="arabicPeriod"/>
            </a:pPr>
            <a:r>
              <a:rPr lang="en-AU" dirty="0"/>
              <a:t>Smart City Capsule Hotels</a:t>
            </a:r>
          </a:p>
          <a:p>
            <a:pPr marL="342900" indent="-342900">
              <a:lnSpc>
                <a:spcPct val="100000"/>
              </a:lnSpc>
              <a:spcBef>
                <a:spcPts val="600"/>
              </a:spcBef>
              <a:spcAft>
                <a:spcPts val="0"/>
              </a:spcAft>
              <a:buFont typeface="+mj-lt"/>
              <a:buAutoNum type="arabicPeriod"/>
            </a:pPr>
            <a:r>
              <a:rPr lang="en-AU" dirty="0"/>
              <a:t>Smart City Quarantine Hotels</a:t>
            </a:r>
          </a:p>
          <a:p>
            <a:pPr marL="342900" indent="-342900">
              <a:lnSpc>
                <a:spcPct val="100000"/>
              </a:lnSpc>
              <a:spcBef>
                <a:spcPts val="600"/>
              </a:spcBef>
              <a:spcAft>
                <a:spcPts val="0"/>
              </a:spcAft>
              <a:buFont typeface="+mj-lt"/>
              <a:buAutoNum type="arabicPeriod"/>
            </a:pPr>
            <a:r>
              <a:rPr lang="en-AU" dirty="0"/>
              <a:t>Automated Fleet Cleaning</a:t>
            </a:r>
          </a:p>
          <a:p>
            <a:pPr marL="342900" indent="-342900">
              <a:lnSpc>
                <a:spcPct val="100000"/>
              </a:lnSpc>
              <a:spcBef>
                <a:spcPts val="600"/>
              </a:spcBef>
              <a:spcAft>
                <a:spcPts val="0"/>
              </a:spcAft>
              <a:buFont typeface="+mj-lt"/>
              <a:buAutoNum type="arabicPeriod"/>
            </a:pPr>
            <a:r>
              <a:rPr lang="en-AU" dirty="0"/>
              <a:t>Frozen Food Warehouse Systems</a:t>
            </a:r>
          </a:p>
          <a:p>
            <a:pPr marL="342900" indent="-342900">
              <a:lnSpc>
                <a:spcPct val="100000"/>
              </a:lnSpc>
              <a:spcBef>
                <a:spcPts val="600"/>
              </a:spcBef>
              <a:spcAft>
                <a:spcPts val="0"/>
              </a:spcAft>
              <a:buFont typeface="+mj-lt"/>
              <a:buAutoNum type="arabicPeriod"/>
            </a:pPr>
            <a:r>
              <a:rPr lang="en-AU" dirty="0"/>
              <a:t>Space Port Island Construction</a:t>
            </a:r>
          </a:p>
          <a:p>
            <a:pPr marL="342900" indent="-342900">
              <a:lnSpc>
                <a:spcPct val="100000"/>
              </a:lnSpc>
              <a:spcBef>
                <a:spcPts val="600"/>
              </a:spcBef>
              <a:spcAft>
                <a:spcPts val="0"/>
              </a:spcAft>
              <a:buFont typeface="+mj-lt"/>
              <a:buAutoNum type="arabicPeriod"/>
            </a:pPr>
            <a:r>
              <a:rPr lang="en-AU" dirty="0"/>
              <a:t>East Coast Under Ocean UFRT</a:t>
            </a:r>
          </a:p>
          <a:p>
            <a:pPr marL="342900" indent="-342900">
              <a:lnSpc>
                <a:spcPct val="100000"/>
              </a:lnSpc>
              <a:spcBef>
                <a:spcPts val="600"/>
              </a:spcBef>
              <a:spcAft>
                <a:spcPts val="0"/>
              </a:spcAft>
              <a:buFont typeface="+mj-lt"/>
              <a:buAutoNum type="arabicPeriod"/>
            </a:pPr>
            <a:r>
              <a:rPr lang="en-AU" dirty="0"/>
              <a:t>Cinematic Universe Simulations</a:t>
            </a:r>
          </a:p>
          <a:p>
            <a:pPr marL="342900" indent="-342900">
              <a:lnSpc>
                <a:spcPct val="100000"/>
              </a:lnSpc>
              <a:spcBef>
                <a:spcPts val="600"/>
              </a:spcBef>
              <a:spcAft>
                <a:spcPts val="0"/>
              </a:spcAft>
              <a:buFont typeface="+mj-lt"/>
              <a:buAutoNum type="arabicPeriod"/>
            </a:pPr>
            <a:r>
              <a:rPr lang="en-AU" dirty="0"/>
              <a:t>Space Weather Modelling</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Simulations &amp; Robots</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Clean Power Systems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9</a:t>
            </a:fld>
            <a:endParaRPr lang="en-US" dirty="0">
              <a:solidFill>
                <a:schemeClr val="tx1">
                  <a:alpha val="80000"/>
                </a:schemeClr>
              </a:solidFill>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startAt="11"/>
            </a:pPr>
            <a:r>
              <a:rPr lang="en-AU" dirty="0"/>
              <a:t>Near Earth Object Mapping</a:t>
            </a:r>
          </a:p>
          <a:p>
            <a:pPr marL="342900" indent="-342900">
              <a:lnSpc>
                <a:spcPct val="100000"/>
              </a:lnSpc>
              <a:spcBef>
                <a:spcPts val="600"/>
              </a:spcBef>
              <a:spcAft>
                <a:spcPts val="0"/>
              </a:spcAft>
              <a:buFont typeface="+mj-lt"/>
              <a:buAutoNum type="arabicPeriod" startAt="11"/>
            </a:pPr>
            <a:r>
              <a:rPr lang="en-AU" dirty="0"/>
              <a:t>100K Solar System Satellite Web</a:t>
            </a:r>
          </a:p>
          <a:p>
            <a:pPr marL="342900" indent="-342900">
              <a:lnSpc>
                <a:spcPct val="100000"/>
              </a:lnSpc>
              <a:spcBef>
                <a:spcPts val="600"/>
              </a:spcBef>
              <a:spcAft>
                <a:spcPts val="0"/>
              </a:spcAft>
              <a:buFont typeface="+mj-lt"/>
              <a:buAutoNum type="arabicPeriod" startAt="11"/>
            </a:pPr>
            <a:r>
              <a:rPr lang="en-AU" dirty="0"/>
              <a:t>Off World Mining and Refining</a:t>
            </a:r>
          </a:p>
          <a:p>
            <a:pPr marL="342900" indent="-342900">
              <a:lnSpc>
                <a:spcPct val="100000"/>
              </a:lnSpc>
              <a:spcBef>
                <a:spcPts val="600"/>
              </a:spcBef>
              <a:spcAft>
                <a:spcPts val="0"/>
              </a:spcAft>
              <a:buFont typeface="+mj-lt"/>
              <a:buAutoNum type="arabicPeriod" startAt="11"/>
            </a:pPr>
            <a:r>
              <a:rPr lang="en-AU" dirty="0"/>
              <a:t>Earthquake/Volcano Prediction</a:t>
            </a:r>
          </a:p>
          <a:p>
            <a:pPr marL="342900" indent="-342900">
              <a:lnSpc>
                <a:spcPct val="100000"/>
              </a:lnSpc>
              <a:spcBef>
                <a:spcPts val="600"/>
              </a:spcBef>
              <a:spcAft>
                <a:spcPts val="0"/>
              </a:spcAft>
              <a:buFont typeface="+mj-lt"/>
              <a:buAutoNum type="arabicPeriod" startAt="11"/>
            </a:pPr>
            <a:r>
              <a:rPr lang="en-AU" dirty="0"/>
              <a:t>Quantum Computing Frameworks</a:t>
            </a:r>
          </a:p>
          <a:p>
            <a:pPr marL="342900" indent="-342900">
              <a:lnSpc>
                <a:spcPct val="100000"/>
              </a:lnSpc>
              <a:spcBef>
                <a:spcPts val="600"/>
              </a:spcBef>
              <a:spcAft>
                <a:spcPts val="0"/>
              </a:spcAft>
              <a:buFont typeface="+mj-lt"/>
              <a:buAutoNum type="arabicPeriod" startAt="11"/>
            </a:pPr>
            <a:r>
              <a:rPr lang="en-AU" dirty="0"/>
              <a:t>Global Governance Networks</a:t>
            </a:r>
          </a:p>
          <a:p>
            <a:pPr marL="342900" indent="-342900">
              <a:lnSpc>
                <a:spcPct val="100000"/>
              </a:lnSpc>
              <a:spcBef>
                <a:spcPts val="600"/>
              </a:spcBef>
              <a:spcAft>
                <a:spcPts val="0"/>
              </a:spcAft>
              <a:buFont typeface="+mj-lt"/>
              <a:buAutoNum type="arabicPeriod" startAt="11"/>
            </a:pPr>
            <a:r>
              <a:rPr lang="en-AU" dirty="0"/>
              <a:t>Fukushima Extreme Robotics</a:t>
            </a:r>
          </a:p>
          <a:p>
            <a:pPr marL="342900" indent="-342900">
              <a:lnSpc>
                <a:spcPct val="100000"/>
              </a:lnSpc>
              <a:spcBef>
                <a:spcPts val="600"/>
              </a:spcBef>
              <a:spcAft>
                <a:spcPts val="0"/>
              </a:spcAft>
              <a:buFont typeface="+mj-lt"/>
              <a:buAutoNum type="arabicPeriod" startAt="11"/>
            </a:pPr>
            <a:r>
              <a:rPr lang="en-AU" dirty="0"/>
              <a:t>Subterranean City Building</a:t>
            </a:r>
          </a:p>
          <a:p>
            <a:pPr marL="342900" indent="-342900">
              <a:lnSpc>
                <a:spcPct val="100000"/>
              </a:lnSpc>
              <a:spcBef>
                <a:spcPts val="600"/>
              </a:spcBef>
              <a:spcAft>
                <a:spcPts val="0"/>
              </a:spcAft>
              <a:buFont typeface="+mj-lt"/>
              <a:buAutoNum type="arabicPeriod" startAt="11"/>
            </a:pPr>
            <a:r>
              <a:rPr lang="en-AU" dirty="0"/>
              <a:t>Live Aid 2025 Cities &gt;50K people</a:t>
            </a:r>
          </a:p>
          <a:p>
            <a:pPr marL="342900" indent="-342900">
              <a:lnSpc>
                <a:spcPct val="100000"/>
              </a:lnSpc>
              <a:spcBef>
                <a:spcPts val="600"/>
              </a:spcBef>
              <a:spcAft>
                <a:spcPts val="0"/>
              </a:spcAft>
              <a:buFont typeface="+mj-lt"/>
              <a:buAutoNum type="arabicPeriod" startAt="11"/>
            </a:pPr>
            <a:r>
              <a:rPr lang="en-AU" dirty="0"/>
              <a:t>Live Aid 2025 Artistic World Vote</a:t>
            </a:r>
          </a:p>
          <a:p>
            <a:pPr marL="342900" indent="-342900">
              <a:lnSpc>
                <a:spcPct val="100000"/>
              </a:lnSpc>
              <a:spcBef>
                <a:spcPts val="600"/>
              </a:spcBef>
              <a:spcAft>
                <a:spcPts val="0"/>
              </a:spcAft>
              <a:buFont typeface="+mj-lt"/>
              <a:buAutoNum type="arabicPeriod" startAt="11"/>
            </a:pPr>
            <a:endParaRPr lang="en-AU" dirty="0"/>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Tidal and Wave Power</a:t>
            </a:r>
          </a:p>
          <a:p>
            <a:pPr marL="342900" indent="-342900">
              <a:lnSpc>
                <a:spcPct val="100000"/>
              </a:lnSpc>
              <a:spcBef>
                <a:spcPts val="600"/>
              </a:spcBef>
              <a:spcAft>
                <a:spcPts val="0"/>
              </a:spcAft>
              <a:buFont typeface="+mj-lt"/>
              <a:buAutoNum type="arabicPeriod"/>
            </a:pPr>
            <a:r>
              <a:rPr lang="en-AU" dirty="0"/>
              <a:t>Solar Desalination Bubbles</a:t>
            </a:r>
          </a:p>
          <a:p>
            <a:pPr marL="342900" indent="-342900">
              <a:lnSpc>
                <a:spcPct val="100000"/>
              </a:lnSpc>
              <a:spcBef>
                <a:spcPts val="600"/>
              </a:spcBef>
              <a:spcAft>
                <a:spcPts val="0"/>
              </a:spcAft>
              <a:buFont typeface="+mj-lt"/>
              <a:buAutoNum type="arabicPeriod"/>
            </a:pPr>
            <a:r>
              <a:rPr lang="en-AU" dirty="0"/>
              <a:t>Mid Level Plasma Fusion</a:t>
            </a:r>
          </a:p>
          <a:p>
            <a:pPr marL="342900" indent="-342900">
              <a:lnSpc>
                <a:spcPct val="100000"/>
              </a:lnSpc>
              <a:spcBef>
                <a:spcPts val="600"/>
              </a:spcBef>
              <a:spcAft>
                <a:spcPts val="0"/>
              </a:spcAft>
              <a:buFont typeface="+mj-lt"/>
              <a:buAutoNum type="arabicPeriod"/>
            </a:pPr>
            <a:r>
              <a:rPr lang="en-AU" dirty="0"/>
              <a:t>Pumped Water Storage</a:t>
            </a:r>
          </a:p>
          <a:p>
            <a:pPr marL="342900" indent="-342900">
              <a:lnSpc>
                <a:spcPct val="100000"/>
              </a:lnSpc>
              <a:spcBef>
                <a:spcPts val="600"/>
              </a:spcBef>
              <a:spcAft>
                <a:spcPts val="0"/>
              </a:spcAft>
              <a:buFont typeface="+mj-lt"/>
              <a:buAutoNum type="arabicPeriod"/>
            </a:pPr>
            <a:r>
              <a:rPr lang="en-AU" dirty="0"/>
              <a:t>Battery Technology</a:t>
            </a:r>
          </a:p>
          <a:p>
            <a:pPr marL="342900" indent="-342900">
              <a:lnSpc>
                <a:spcPct val="100000"/>
              </a:lnSpc>
              <a:spcBef>
                <a:spcPts val="600"/>
              </a:spcBef>
              <a:spcAft>
                <a:spcPts val="0"/>
              </a:spcAft>
              <a:buFont typeface="+mj-lt"/>
              <a:buAutoNum type="arabicPeriod"/>
            </a:pPr>
            <a:r>
              <a:rPr lang="en-AU" dirty="0"/>
              <a:t>Superchargers</a:t>
            </a:r>
          </a:p>
          <a:p>
            <a:pPr marL="342900" indent="-342900">
              <a:lnSpc>
                <a:spcPct val="100000"/>
              </a:lnSpc>
              <a:spcBef>
                <a:spcPts val="600"/>
              </a:spcBef>
              <a:spcAft>
                <a:spcPts val="0"/>
              </a:spcAft>
              <a:buFont typeface="+mj-lt"/>
              <a:buAutoNum type="arabicPeriod"/>
            </a:pPr>
            <a:r>
              <a:rPr lang="en-AU" dirty="0"/>
              <a:t>Solar Concentration Furnaces</a:t>
            </a:r>
          </a:p>
          <a:p>
            <a:pPr marL="342900" indent="-342900">
              <a:lnSpc>
                <a:spcPct val="100000"/>
              </a:lnSpc>
              <a:spcBef>
                <a:spcPts val="600"/>
              </a:spcBef>
              <a:spcAft>
                <a:spcPts val="0"/>
              </a:spcAft>
              <a:buFont typeface="+mj-lt"/>
              <a:buAutoNum type="arabicPeriod"/>
            </a:pPr>
            <a:r>
              <a:rPr lang="en-AU" dirty="0"/>
              <a:t>Bladeless Wind Turbines</a:t>
            </a:r>
          </a:p>
          <a:p>
            <a:pPr marL="342900" indent="-342900">
              <a:lnSpc>
                <a:spcPct val="100000"/>
              </a:lnSpc>
              <a:spcBef>
                <a:spcPts val="600"/>
              </a:spcBef>
              <a:spcAft>
                <a:spcPts val="0"/>
              </a:spcAft>
              <a:buFont typeface="+mj-lt"/>
              <a:buAutoNum type="arabicPeriod"/>
            </a:pPr>
            <a:r>
              <a:rPr lang="en-AU" dirty="0"/>
              <a:t>Gravity Power</a:t>
            </a:r>
          </a:p>
          <a:p>
            <a:pPr marL="342900" indent="-342900">
              <a:lnSpc>
                <a:spcPct val="100000"/>
              </a:lnSpc>
              <a:spcBef>
                <a:spcPts val="600"/>
              </a:spcBef>
              <a:spcAft>
                <a:spcPts val="0"/>
              </a:spcAft>
              <a:buFont typeface="+mj-lt"/>
              <a:buAutoNum type="arabicPeriod"/>
            </a:pPr>
            <a:r>
              <a:rPr lang="en-AU" dirty="0"/>
              <a:t>Hydrogen</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Simulations &amp; Robots</a:t>
            </a:r>
          </a:p>
        </p:txBody>
      </p:sp>
      <p:sp>
        <p:nvSpPr>
          <p:cNvPr id="16" name="Date Placeholder 6">
            <a:extLst>
              <a:ext uri="{FF2B5EF4-FFF2-40B4-BE49-F238E27FC236}">
                <a16:creationId xmlns:a16="http://schemas.microsoft.com/office/drawing/2014/main" id="{61EDC5ED-3C77-415C-9748-33168F7BF808}"/>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724215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30 to 60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Insects</a:t>
            </a:r>
          </a:p>
          <a:p>
            <a:pPr marL="342900" indent="-342900">
              <a:lnSpc>
                <a:spcPct val="100000"/>
              </a:lnSpc>
              <a:spcBef>
                <a:spcPts val="600"/>
              </a:spcBef>
              <a:spcAft>
                <a:spcPts val="0"/>
              </a:spcAft>
              <a:buFont typeface="+mj-lt"/>
              <a:buAutoNum type="arabicPeriod"/>
            </a:pPr>
            <a:r>
              <a:rPr lang="en-AU" dirty="0"/>
              <a:t>Seafood</a:t>
            </a:r>
          </a:p>
          <a:p>
            <a:pPr marL="342900" indent="-342900">
              <a:lnSpc>
                <a:spcPct val="100000"/>
              </a:lnSpc>
              <a:spcBef>
                <a:spcPts val="600"/>
              </a:spcBef>
              <a:spcAft>
                <a:spcPts val="0"/>
              </a:spcAft>
              <a:buFont typeface="+mj-lt"/>
              <a:buAutoNum type="arabicPeriod"/>
            </a:pPr>
            <a:r>
              <a:rPr lang="en-AU" dirty="0"/>
              <a:t>Seaweed</a:t>
            </a:r>
          </a:p>
          <a:p>
            <a:pPr marL="342900" indent="-342900">
              <a:lnSpc>
                <a:spcPct val="100000"/>
              </a:lnSpc>
              <a:spcBef>
                <a:spcPts val="600"/>
              </a:spcBef>
              <a:spcAft>
                <a:spcPts val="0"/>
              </a:spcAft>
              <a:buFont typeface="+mj-lt"/>
              <a:buAutoNum type="arabicPeriod"/>
            </a:pPr>
            <a:r>
              <a:rPr lang="en-AU" dirty="0"/>
              <a:t>Superfoods</a:t>
            </a:r>
          </a:p>
          <a:p>
            <a:pPr marL="342900" indent="-342900">
              <a:lnSpc>
                <a:spcPct val="100000"/>
              </a:lnSpc>
              <a:spcBef>
                <a:spcPts val="600"/>
              </a:spcBef>
              <a:spcAft>
                <a:spcPts val="0"/>
              </a:spcAft>
              <a:buFont typeface="+mj-lt"/>
              <a:buAutoNum type="arabicPeriod"/>
            </a:pPr>
            <a:r>
              <a:rPr lang="en-AU" dirty="0"/>
              <a:t>Mushrooms and Fungi</a:t>
            </a:r>
          </a:p>
          <a:p>
            <a:pPr marL="342900" indent="-342900">
              <a:lnSpc>
                <a:spcPct val="100000"/>
              </a:lnSpc>
              <a:spcBef>
                <a:spcPts val="600"/>
              </a:spcBef>
              <a:spcAft>
                <a:spcPts val="0"/>
              </a:spcAft>
              <a:buFont typeface="+mj-lt"/>
              <a:buAutoNum type="arabicPeriod"/>
            </a:pPr>
            <a:r>
              <a:rPr lang="en-AU" dirty="0"/>
              <a:t>Legumes</a:t>
            </a:r>
          </a:p>
          <a:p>
            <a:pPr marL="342900" indent="-342900">
              <a:lnSpc>
                <a:spcPct val="100000"/>
              </a:lnSpc>
              <a:spcBef>
                <a:spcPts val="600"/>
              </a:spcBef>
              <a:spcAft>
                <a:spcPts val="0"/>
              </a:spcAft>
              <a:buFont typeface="+mj-lt"/>
              <a:buAutoNum type="arabicPeriod"/>
            </a:pPr>
            <a:r>
              <a:rPr lang="en-AU" dirty="0"/>
              <a:t>Bacteria and Viruses</a:t>
            </a:r>
          </a:p>
          <a:p>
            <a:pPr marL="342900" indent="-342900">
              <a:lnSpc>
                <a:spcPct val="100000"/>
              </a:lnSpc>
              <a:spcBef>
                <a:spcPts val="600"/>
              </a:spcBef>
              <a:spcAft>
                <a:spcPts val="0"/>
              </a:spcAft>
              <a:buFont typeface="+mj-lt"/>
              <a:buAutoNum type="arabicPeriod"/>
            </a:pPr>
            <a:r>
              <a:rPr lang="en-AU" dirty="0"/>
              <a:t>Poultry</a:t>
            </a:r>
          </a:p>
          <a:p>
            <a:pPr marL="342900" indent="-342900">
              <a:lnSpc>
                <a:spcPct val="100000"/>
              </a:lnSpc>
              <a:spcBef>
                <a:spcPts val="600"/>
              </a:spcBef>
              <a:spcAft>
                <a:spcPts val="0"/>
              </a:spcAft>
              <a:buFont typeface="+mj-lt"/>
              <a:buAutoNum type="arabicPeriod"/>
            </a:pPr>
            <a:r>
              <a:rPr lang="en-AU" dirty="0"/>
              <a:t>Medicinal Plants and Spices</a:t>
            </a:r>
          </a:p>
          <a:p>
            <a:pPr marL="342900" indent="-342900">
              <a:lnSpc>
                <a:spcPct val="100000"/>
              </a:lnSpc>
              <a:spcBef>
                <a:spcPts val="600"/>
              </a:spcBef>
              <a:spcAft>
                <a:spcPts val="0"/>
              </a:spcAft>
              <a:buFont typeface="+mj-lt"/>
              <a:buAutoNum type="arabicPeriod"/>
            </a:pPr>
            <a:r>
              <a:rPr lang="en-AU" dirty="0"/>
              <a:t>Food Compute/Produce DAO</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Waste Reclamation</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Subterranean cities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t>10</a:t>
            </a:fld>
            <a:endParaRPr lang="en-US" dirty="0"/>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Plastics and Glass</a:t>
            </a:r>
          </a:p>
          <a:p>
            <a:pPr marL="342900" indent="-342900">
              <a:lnSpc>
                <a:spcPct val="100000"/>
              </a:lnSpc>
              <a:spcBef>
                <a:spcPts val="600"/>
              </a:spcBef>
              <a:spcAft>
                <a:spcPts val="0"/>
              </a:spcAft>
              <a:buFont typeface="+mj-lt"/>
              <a:buAutoNum type="arabicPeriod"/>
            </a:pPr>
            <a:r>
              <a:rPr lang="en-AU" dirty="0"/>
              <a:t>Nuclear Waste and Water</a:t>
            </a:r>
          </a:p>
          <a:p>
            <a:pPr marL="342900" indent="-342900">
              <a:lnSpc>
                <a:spcPct val="100000"/>
              </a:lnSpc>
              <a:spcBef>
                <a:spcPts val="600"/>
              </a:spcBef>
              <a:spcAft>
                <a:spcPts val="0"/>
              </a:spcAft>
              <a:buFont typeface="+mj-lt"/>
              <a:buAutoNum type="arabicPeriod"/>
            </a:pPr>
            <a:r>
              <a:rPr lang="en-AU" dirty="0"/>
              <a:t>Industrial Process Biproducts</a:t>
            </a:r>
          </a:p>
          <a:p>
            <a:pPr marL="342900" indent="-342900">
              <a:lnSpc>
                <a:spcPct val="100000"/>
              </a:lnSpc>
              <a:spcBef>
                <a:spcPts val="600"/>
              </a:spcBef>
              <a:spcAft>
                <a:spcPts val="0"/>
              </a:spcAft>
              <a:buFont typeface="+mj-lt"/>
              <a:buAutoNum type="arabicPeriod"/>
            </a:pPr>
            <a:r>
              <a:rPr lang="en-AU" dirty="0"/>
              <a:t>Solid Waste Refuse Tips</a:t>
            </a:r>
          </a:p>
          <a:p>
            <a:pPr marL="342900" indent="-342900">
              <a:lnSpc>
                <a:spcPct val="100000"/>
              </a:lnSpc>
              <a:spcBef>
                <a:spcPts val="600"/>
              </a:spcBef>
              <a:spcAft>
                <a:spcPts val="0"/>
              </a:spcAft>
              <a:buFont typeface="+mj-lt"/>
              <a:buAutoNum type="arabicPeriod"/>
            </a:pPr>
            <a:r>
              <a:rPr lang="en-AU" dirty="0"/>
              <a:t>Human Waste and Life Support</a:t>
            </a:r>
          </a:p>
          <a:p>
            <a:pPr marL="342900" indent="-342900">
              <a:lnSpc>
                <a:spcPct val="100000"/>
              </a:lnSpc>
              <a:spcBef>
                <a:spcPts val="600"/>
              </a:spcBef>
              <a:spcAft>
                <a:spcPts val="0"/>
              </a:spcAft>
              <a:buFont typeface="+mj-lt"/>
              <a:buAutoNum type="arabicPeriod"/>
            </a:pPr>
            <a:r>
              <a:rPr lang="en-AU" dirty="0"/>
              <a:t>Farming Process Biproducts</a:t>
            </a:r>
          </a:p>
          <a:p>
            <a:pPr marL="342900" indent="-342900">
              <a:lnSpc>
                <a:spcPct val="100000"/>
              </a:lnSpc>
              <a:spcBef>
                <a:spcPts val="600"/>
              </a:spcBef>
              <a:spcAft>
                <a:spcPts val="0"/>
              </a:spcAft>
              <a:buFont typeface="+mj-lt"/>
              <a:buAutoNum type="arabicPeriod"/>
            </a:pPr>
            <a:r>
              <a:rPr lang="en-AU" dirty="0"/>
              <a:t>Subterranean City Displaced Muck</a:t>
            </a:r>
          </a:p>
          <a:p>
            <a:pPr marL="342900" indent="-342900">
              <a:lnSpc>
                <a:spcPct val="100000"/>
              </a:lnSpc>
              <a:spcBef>
                <a:spcPts val="600"/>
              </a:spcBef>
              <a:spcAft>
                <a:spcPts val="0"/>
              </a:spcAft>
              <a:buFont typeface="+mj-lt"/>
              <a:buAutoNum type="arabicPeriod"/>
            </a:pPr>
            <a:r>
              <a:rPr lang="en-AU" dirty="0"/>
              <a:t>Mining Process Biproducts</a:t>
            </a:r>
          </a:p>
          <a:p>
            <a:pPr marL="342900" indent="-342900">
              <a:lnSpc>
                <a:spcPct val="100000"/>
              </a:lnSpc>
              <a:spcBef>
                <a:spcPts val="600"/>
              </a:spcBef>
              <a:spcAft>
                <a:spcPts val="0"/>
              </a:spcAft>
              <a:buFont typeface="+mj-lt"/>
              <a:buAutoNum type="arabicPeriod"/>
            </a:pPr>
            <a:r>
              <a:rPr lang="en-AU" dirty="0"/>
              <a:t>Water Pollution</a:t>
            </a:r>
          </a:p>
          <a:p>
            <a:pPr marL="342900" indent="-342900">
              <a:lnSpc>
                <a:spcPct val="100000"/>
              </a:lnSpc>
              <a:spcBef>
                <a:spcPts val="600"/>
              </a:spcBef>
              <a:spcAft>
                <a:spcPts val="0"/>
              </a:spcAft>
              <a:buFont typeface="+mj-lt"/>
              <a:buAutoNum type="arabicPeriod"/>
            </a:pPr>
            <a:r>
              <a:rPr lang="en-AU" dirty="0"/>
              <a:t>Computer E-Waste</a:t>
            </a:r>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DNA RNA Embryo Ark</a:t>
            </a:r>
          </a:p>
          <a:p>
            <a:pPr marL="342900" indent="-342900">
              <a:lnSpc>
                <a:spcPct val="100000"/>
              </a:lnSpc>
              <a:spcBef>
                <a:spcPts val="600"/>
              </a:spcBef>
              <a:spcAft>
                <a:spcPts val="0"/>
              </a:spcAft>
              <a:buFont typeface="+mj-lt"/>
              <a:buAutoNum type="arabicPeriod"/>
            </a:pPr>
            <a:r>
              <a:rPr lang="en-AU" dirty="0"/>
              <a:t>Drilling, Tunnelling, Lateral Mining</a:t>
            </a:r>
          </a:p>
          <a:p>
            <a:pPr marL="342900" indent="-342900">
              <a:lnSpc>
                <a:spcPct val="100000"/>
              </a:lnSpc>
              <a:spcBef>
                <a:spcPts val="600"/>
              </a:spcBef>
              <a:spcAft>
                <a:spcPts val="0"/>
              </a:spcAft>
              <a:buFont typeface="+mj-lt"/>
              <a:buAutoNum type="arabicPeriod"/>
            </a:pPr>
            <a:r>
              <a:rPr lang="en-AU" dirty="0"/>
              <a:t>Minimum, Ideal, Maximum Limits</a:t>
            </a:r>
          </a:p>
          <a:p>
            <a:pPr marL="342900" indent="-342900">
              <a:lnSpc>
                <a:spcPct val="100000"/>
              </a:lnSpc>
              <a:spcBef>
                <a:spcPts val="600"/>
              </a:spcBef>
              <a:spcAft>
                <a:spcPts val="0"/>
              </a:spcAft>
              <a:buFont typeface="+mj-lt"/>
              <a:buAutoNum type="arabicPeriod"/>
            </a:pPr>
            <a:r>
              <a:rPr lang="en-AU" dirty="0"/>
              <a:t>Eternal Maintenance</a:t>
            </a:r>
          </a:p>
          <a:p>
            <a:pPr marL="342900" indent="-342900">
              <a:lnSpc>
                <a:spcPct val="100000"/>
              </a:lnSpc>
              <a:spcBef>
                <a:spcPts val="600"/>
              </a:spcBef>
              <a:spcAft>
                <a:spcPts val="0"/>
              </a:spcAft>
              <a:buFont typeface="+mj-lt"/>
              <a:buAutoNum type="arabicPeriod"/>
            </a:pPr>
            <a:r>
              <a:rPr lang="en-AU" dirty="0"/>
              <a:t>Ultra Fast Transport</a:t>
            </a:r>
          </a:p>
          <a:p>
            <a:pPr marL="342900" indent="-342900">
              <a:lnSpc>
                <a:spcPct val="100000"/>
              </a:lnSpc>
              <a:spcBef>
                <a:spcPts val="600"/>
              </a:spcBef>
              <a:spcAft>
                <a:spcPts val="0"/>
              </a:spcAft>
              <a:buFont typeface="+mj-lt"/>
              <a:buAutoNum type="arabicPeriod"/>
            </a:pPr>
            <a:r>
              <a:rPr lang="en-AU" dirty="0"/>
              <a:t>On Demand Production</a:t>
            </a:r>
          </a:p>
          <a:p>
            <a:pPr marL="342900" indent="-342900">
              <a:lnSpc>
                <a:spcPct val="100000"/>
              </a:lnSpc>
              <a:spcBef>
                <a:spcPts val="600"/>
              </a:spcBef>
              <a:spcAft>
                <a:spcPts val="0"/>
              </a:spcAft>
              <a:buFont typeface="+mj-lt"/>
              <a:buAutoNum type="arabicPeriod"/>
            </a:pPr>
            <a:r>
              <a:rPr lang="en-AU" dirty="0"/>
              <a:t>Eternal Human Life Support</a:t>
            </a:r>
          </a:p>
          <a:p>
            <a:pPr marL="342900" indent="-342900">
              <a:lnSpc>
                <a:spcPct val="100000"/>
              </a:lnSpc>
              <a:spcBef>
                <a:spcPts val="600"/>
              </a:spcBef>
              <a:spcAft>
                <a:spcPts val="0"/>
              </a:spcAft>
              <a:buFont typeface="+mj-lt"/>
              <a:buAutoNum type="arabicPeriod"/>
            </a:pPr>
            <a:r>
              <a:rPr lang="en-AU" dirty="0"/>
              <a:t>Resurface &amp; Expansion Planning</a:t>
            </a:r>
          </a:p>
          <a:p>
            <a:pPr marL="342900" indent="-342900">
              <a:lnSpc>
                <a:spcPct val="100000"/>
              </a:lnSpc>
              <a:spcBef>
                <a:spcPts val="600"/>
              </a:spcBef>
              <a:spcAft>
                <a:spcPts val="0"/>
              </a:spcAft>
              <a:buFont typeface="+mj-lt"/>
              <a:buAutoNum type="arabicPeriod"/>
            </a:pPr>
            <a:r>
              <a:rPr lang="en-AU" dirty="0"/>
              <a:t>Gamification of Governance </a:t>
            </a:r>
          </a:p>
          <a:p>
            <a:pPr marL="342900" indent="-342900">
              <a:lnSpc>
                <a:spcPct val="100000"/>
              </a:lnSpc>
              <a:spcBef>
                <a:spcPts val="600"/>
              </a:spcBef>
              <a:spcAft>
                <a:spcPts val="0"/>
              </a:spcAft>
              <a:buFont typeface="+mj-lt"/>
              <a:buAutoNum type="arabicPeriod"/>
            </a:pPr>
            <a:r>
              <a:rPr lang="en-AU" dirty="0"/>
              <a:t>Olympic Scale Entertainment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Closed Loop Food</a:t>
            </a:r>
          </a:p>
        </p:txBody>
      </p:sp>
      <p:sp>
        <p:nvSpPr>
          <p:cNvPr id="14" name="Date Placeholder 6">
            <a:extLst>
              <a:ext uri="{FF2B5EF4-FFF2-40B4-BE49-F238E27FC236}">
                <a16:creationId xmlns:a16="http://schemas.microsoft.com/office/drawing/2014/main" id="{82E56380-F94D-4F4B-B63C-C98E5FED1490}"/>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22146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60 to 90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Superconductors</a:t>
            </a:r>
          </a:p>
          <a:p>
            <a:pPr marL="342900" indent="-342900">
              <a:lnSpc>
                <a:spcPct val="100000"/>
              </a:lnSpc>
              <a:spcBef>
                <a:spcPts val="600"/>
              </a:spcBef>
              <a:spcAft>
                <a:spcPts val="0"/>
              </a:spcAft>
              <a:buFont typeface="+mj-lt"/>
              <a:buAutoNum type="arabicPeriod"/>
            </a:pPr>
            <a:r>
              <a:rPr lang="en-AU" dirty="0"/>
              <a:t>Polymers</a:t>
            </a:r>
          </a:p>
          <a:p>
            <a:pPr marL="342900" indent="-342900">
              <a:lnSpc>
                <a:spcPct val="100000"/>
              </a:lnSpc>
              <a:spcBef>
                <a:spcPts val="600"/>
              </a:spcBef>
              <a:spcAft>
                <a:spcPts val="0"/>
              </a:spcAft>
              <a:buFont typeface="+mj-lt"/>
              <a:buAutoNum type="arabicPeriod"/>
            </a:pPr>
            <a:r>
              <a:rPr lang="en-AU" dirty="0"/>
              <a:t>Perfect Crystal Growth</a:t>
            </a:r>
          </a:p>
          <a:p>
            <a:pPr marL="342900" indent="-342900">
              <a:lnSpc>
                <a:spcPct val="100000"/>
              </a:lnSpc>
              <a:spcBef>
                <a:spcPts val="600"/>
              </a:spcBef>
              <a:spcAft>
                <a:spcPts val="0"/>
              </a:spcAft>
              <a:buFont typeface="+mj-lt"/>
              <a:buAutoNum type="arabicPeriod"/>
            </a:pPr>
            <a:r>
              <a:rPr lang="en-AU" dirty="0"/>
              <a:t>Ceramics</a:t>
            </a:r>
          </a:p>
          <a:p>
            <a:pPr marL="342900" indent="-342900">
              <a:lnSpc>
                <a:spcPct val="100000"/>
              </a:lnSpc>
              <a:spcBef>
                <a:spcPts val="600"/>
              </a:spcBef>
              <a:spcAft>
                <a:spcPts val="0"/>
              </a:spcAft>
              <a:buFont typeface="+mj-lt"/>
              <a:buAutoNum type="arabicPeriod"/>
            </a:pPr>
            <a:r>
              <a:rPr lang="en-AU" dirty="0"/>
              <a:t>Anodes and Cathodes</a:t>
            </a:r>
          </a:p>
          <a:p>
            <a:pPr marL="342900" indent="-342900">
              <a:lnSpc>
                <a:spcPct val="100000"/>
              </a:lnSpc>
              <a:spcBef>
                <a:spcPts val="600"/>
              </a:spcBef>
              <a:spcAft>
                <a:spcPts val="0"/>
              </a:spcAft>
              <a:buFont typeface="+mj-lt"/>
              <a:buAutoNum type="arabicPeriod"/>
            </a:pPr>
            <a:r>
              <a:rPr lang="en-AU" dirty="0"/>
              <a:t>Electrolytes</a:t>
            </a:r>
          </a:p>
          <a:p>
            <a:pPr marL="342900" indent="-342900">
              <a:lnSpc>
                <a:spcPct val="100000"/>
              </a:lnSpc>
              <a:spcBef>
                <a:spcPts val="600"/>
              </a:spcBef>
              <a:spcAft>
                <a:spcPts val="0"/>
              </a:spcAft>
              <a:buFont typeface="+mj-lt"/>
              <a:buAutoNum type="arabicPeriod"/>
            </a:pPr>
            <a:r>
              <a:rPr lang="en-AU" dirty="0"/>
              <a:t>Resonators</a:t>
            </a:r>
          </a:p>
          <a:p>
            <a:pPr marL="342900" indent="-342900">
              <a:lnSpc>
                <a:spcPct val="100000"/>
              </a:lnSpc>
              <a:spcBef>
                <a:spcPts val="600"/>
              </a:spcBef>
              <a:spcAft>
                <a:spcPts val="0"/>
              </a:spcAft>
              <a:buFont typeface="+mj-lt"/>
              <a:buAutoNum type="arabicPeriod"/>
            </a:pPr>
            <a:r>
              <a:rPr lang="en-AU" dirty="0"/>
              <a:t>Absolute Vacuums</a:t>
            </a:r>
          </a:p>
          <a:p>
            <a:pPr marL="342900" indent="-342900">
              <a:lnSpc>
                <a:spcPct val="100000"/>
              </a:lnSpc>
              <a:spcBef>
                <a:spcPts val="600"/>
              </a:spcBef>
              <a:spcAft>
                <a:spcPts val="0"/>
              </a:spcAft>
              <a:buFont typeface="+mj-lt"/>
              <a:buAutoNum type="arabicPeriod"/>
            </a:pPr>
            <a:r>
              <a:rPr lang="en-AU" dirty="0"/>
              <a:t>Extremely Precise Lasers</a:t>
            </a:r>
          </a:p>
          <a:p>
            <a:pPr marL="342900" indent="-342900">
              <a:lnSpc>
                <a:spcPct val="100000"/>
              </a:lnSpc>
              <a:spcBef>
                <a:spcPts val="600"/>
              </a:spcBef>
              <a:spcAft>
                <a:spcPts val="0"/>
              </a:spcAft>
              <a:buFont typeface="+mj-lt"/>
              <a:buAutoNum type="arabicPeriod"/>
            </a:pPr>
            <a:r>
              <a:rPr lang="en-AU" dirty="0"/>
              <a:t>Extreme Magnetism or Levitation</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Space Industry</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Micro-Architectures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11</a:t>
            </a:fld>
            <a:endParaRPr lang="en-US" dirty="0">
              <a:solidFill>
                <a:schemeClr val="tx1">
                  <a:alpha val="80000"/>
                </a:schemeClr>
              </a:solidFill>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Second Skin Space Suits</a:t>
            </a:r>
          </a:p>
          <a:p>
            <a:pPr marL="342900" indent="-342900">
              <a:lnSpc>
                <a:spcPct val="100000"/>
              </a:lnSpc>
              <a:spcBef>
                <a:spcPts val="600"/>
              </a:spcBef>
              <a:spcAft>
                <a:spcPts val="0"/>
              </a:spcAft>
              <a:buFont typeface="+mj-lt"/>
              <a:buAutoNum type="arabicPeriod"/>
            </a:pPr>
            <a:r>
              <a:rPr lang="en-AU" dirty="0"/>
              <a:t>Radiation Protection Systems</a:t>
            </a:r>
          </a:p>
          <a:p>
            <a:pPr marL="342900" indent="-342900">
              <a:lnSpc>
                <a:spcPct val="100000"/>
              </a:lnSpc>
              <a:spcBef>
                <a:spcPts val="600"/>
              </a:spcBef>
              <a:spcAft>
                <a:spcPts val="0"/>
              </a:spcAft>
              <a:buFont typeface="+mj-lt"/>
              <a:buAutoNum type="arabicPeriod"/>
            </a:pPr>
            <a:r>
              <a:rPr lang="en-AU" dirty="0"/>
              <a:t>Radiation Remediation Systems</a:t>
            </a:r>
          </a:p>
          <a:p>
            <a:pPr marL="342900" indent="-342900">
              <a:lnSpc>
                <a:spcPct val="100000"/>
              </a:lnSpc>
              <a:spcBef>
                <a:spcPts val="600"/>
              </a:spcBef>
              <a:spcAft>
                <a:spcPts val="0"/>
              </a:spcAft>
              <a:buFont typeface="+mj-lt"/>
              <a:buAutoNum type="arabicPeriod"/>
            </a:pPr>
            <a:r>
              <a:rPr lang="en-AU" dirty="0"/>
              <a:t>3D Metallic Printers/Welders</a:t>
            </a:r>
          </a:p>
          <a:p>
            <a:pPr marL="342900" indent="-342900">
              <a:lnSpc>
                <a:spcPct val="100000"/>
              </a:lnSpc>
              <a:spcBef>
                <a:spcPts val="600"/>
              </a:spcBef>
              <a:spcAft>
                <a:spcPts val="0"/>
              </a:spcAft>
              <a:buFont typeface="+mj-lt"/>
              <a:buAutoNum type="arabicPeriod"/>
            </a:pPr>
            <a:r>
              <a:rPr lang="en-AU" dirty="0"/>
              <a:t>Starship Size Mining Payloads</a:t>
            </a:r>
          </a:p>
          <a:p>
            <a:pPr marL="342900" indent="-342900">
              <a:lnSpc>
                <a:spcPct val="100000"/>
              </a:lnSpc>
              <a:spcBef>
                <a:spcPts val="600"/>
              </a:spcBef>
              <a:spcAft>
                <a:spcPts val="0"/>
              </a:spcAft>
              <a:buFont typeface="+mj-lt"/>
              <a:buAutoNum type="arabicPeriod"/>
            </a:pPr>
            <a:r>
              <a:rPr lang="en-AU" dirty="0"/>
              <a:t>Starship Size Deep Space Payloads</a:t>
            </a:r>
          </a:p>
          <a:p>
            <a:pPr marL="342900" indent="-342900">
              <a:lnSpc>
                <a:spcPct val="100000"/>
              </a:lnSpc>
              <a:spcBef>
                <a:spcPts val="600"/>
              </a:spcBef>
              <a:spcAft>
                <a:spcPts val="0"/>
              </a:spcAft>
              <a:buFont typeface="+mj-lt"/>
              <a:buAutoNum type="arabicPeriod"/>
            </a:pPr>
            <a:r>
              <a:rPr lang="en-AU" dirty="0"/>
              <a:t>Starship Size Eternal Life Support</a:t>
            </a:r>
          </a:p>
          <a:p>
            <a:pPr marL="342900" indent="-342900">
              <a:lnSpc>
                <a:spcPct val="100000"/>
              </a:lnSpc>
              <a:spcBef>
                <a:spcPts val="600"/>
              </a:spcBef>
              <a:spcAft>
                <a:spcPts val="0"/>
              </a:spcAft>
              <a:buFont typeface="+mj-lt"/>
              <a:buAutoNum type="arabicPeriod"/>
            </a:pPr>
            <a:r>
              <a:rPr lang="en-AU" dirty="0"/>
              <a:t>Subterranean City Designs</a:t>
            </a:r>
          </a:p>
          <a:p>
            <a:pPr marL="342900" indent="-342900">
              <a:lnSpc>
                <a:spcPct val="100000"/>
              </a:lnSpc>
              <a:spcBef>
                <a:spcPts val="600"/>
              </a:spcBef>
              <a:spcAft>
                <a:spcPts val="0"/>
              </a:spcAft>
              <a:buFont typeface="+mj-lt"/>
              <a:buAutoNum type="arabicPeriod"/>
            </a:pPr>
            <a:r>
              <a:rPr lang="en-AU" dirty="0"/>
              <a:t>Interstellar Warp or Portals</a:t>
            </a:r>
          </a:p>
          <a:p>
            <a:pPr marL="342900" indent="-342900">
              <a:lnSpc>
                <a:spcPct val="100000"/>
              </a:lnSpc>
              <a:spcBef>
                <a:spcPts val="600"/>
              </a:spcBef>
              <a:spcAft>
                <a:spcPts val="0"/>
              </a:spcAft>
              <a:buFont typeface="+mj-lt"/>
              <a:buAutoNum type="arabicPeriod"/>
            </a:pPr>
            <a:r>
              <a:rPr lang="en-AU" dirty="0"/>
              <a:t>Plasma Fusion in Space</a:t>
            </a:r>
          </a:p>
          <a:p>
            <a:pPr marL="0" indent="0">
              <a:lnSpc>
                <a:spcPct val="100000"/>
              </a:lnSpc>
              <a:spcBef>
                <a:spcPts val="600"/>
              </a:spcBef>
              <a:spcAft>
                <a:spcPts val="0"/>
              </a:spcAft>
              <a:buNone/>
            </a:pPr>
            <a:endParaRPr lang="en-AU" dirty="0"/>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Sensors and Switches</a:t>
            </a:r>
          </a:p>
          <a:p>
            <a:pPr marL="342900" indent="-342900">
              <a:lnSpc>
                <a:spcPct val="100000"/>
              </a:lnSpc>
              <a:spcBef>
                <a:spcPts val="600"/>
              </a:spcBef>
              <a:spcAft>
                <a:spcPts val="0"/>
              </a:spcAft>
              <a:buFont typeface="+mj-lt"/>
              <a:buAutoNum type="arabicPeriod"/>
            </a:pPr>
            <a:r>
              <a:rPr lang="en-AU" dirty="0"/>
              <a:t>System on a Chip</a:t>
            </a:r>
          </a:p>
          <a:p>
            <a:pPr marL="342900" indent="-342900">
              <a:lnSpc>
                <a:spcPct val="100000"/>
              </a:lnSpc>
              <a:spcBef>
                <a:spcPts val="600"/>
              </a:spcBef>
              <a:spcAft>
                <a:spcPts val="0"/>
              </a:spcAft>
              <a:buFont typeface="+mj-lt"/>
              <a:buAutoNum type="arabicPeriod"/>
            </a:pPr>
            <a:r>
              <a:rPr lang="en-AU" dirty="0"/>
              <a:t>Quantum Computers</a:t>
            </a:r>
          </a:p>
          <a:p>
            <a:pPr marL="342900" indent="-342900">
              <a:lnSpc>
                <a:spcPct val="100000"/>
              </a:lnSpc>
              <a:spcBef>
                <a:spcPts val="600"/>
              </a:spcBef>
              <a:spcAft>
                <a:spcPts val="0"/>
              </a:spcAft>
              <a:buFont typeface="+mj-lt"/>
              <a:buAutoNum type="arabicPeriod"/>
            </a:pPr>
            <a:r>
              <a:rPr lang="en-AU" dirty="0"/>
              <a:t>Micro Fluidics</a:t>
            </a:r>
          </a:p>
          <a:p>
            <a:pPr marL="342900" indent="-342900">
              <a:lnSpc>
                <a:spcPct val="100000"/>
              </a:lnSpc>
              <a:spcBef>
                <a:spcPts val="600"/>
              </a:spcBef>
              <a:spcAft>
                <a:spcPts val="0"/>
              </a:spcAft>
              <a:buFont typeface="+mj-lt"/>
              <a:buAutoNum type="arabicPeriod"/>
            </a:pPr>
            <a:r>
              <a:rPr lang="en-AU" dirty="0"/>
              <a:t>Solid State Crystal Compute</a:t>
            </a:r>
          </a:p>
          <a:p>
            <a:pPr marL="342900" indent="-342900">
              <a:lnSpc>
                <a:spcPct val="100000"/>
              </a:lnSpc>
              <a:spcBef>
                <a:spcPts val="600"/>
              </a:spcBef>
              <a:spcAft>
                <a:spcPts val="0"/>
              </a:spcAft>
              <a:buFont typeface="+mj-lt"/>
              <a:buAutoNum type="arabicPeriod"/>
            </a:pPr>
            <a:r>
              <a:rPr lang="en-AU" dirty="0"/>
              <a:t>Rubidium Quantum Compute </a:t>
            </a:r>
          </a:p>
          <a:p>
            <a:pPr marL="342900" indent="-342900">
              <a:lnSpc>
                <a:spcPct val="100000"/>
              </a:lnSpc>
              <a:spcBef>
                <a:spcPts val="600"/>
              </a:spcBef>
              <a:spcAft>
                <a:spcPts val="0"/>
              </a:spcAft>
              <a:buFont typeface="+mj-lt"/>
              <a:buAutoNum type="arabicPeriod"/>
            </a:pPr>
            <a:r>
              <a:rPr lang="en-AU" dirty="0"/>
              <a:t>Molecular Machines</a:t>
            </a:r>
          </a:p>
          <a:p>
            <a:pPr marL="342900" indent="-342900">
              <a:lnSpc>
                <a:spcPct val="100000"/>
              </a:lnSpc>
              <a:spcBef>
                <a:spcPts val="600"/>
              </a:spcBef>
              <a:spcAft>
                <a:spcPts val="0"/>
              </a:spcAft>
              <a:buFont typeface="+mj-lt"/>
              <a:buAutoNum type="arabicPeriod"/>
            </a:pPr>
            <a:r>
              <a:rPr lang="en-AU" dirty="0" err="1"/>
              <a:t>Claytronics</a:t>
            </a:r>
            <a:endParaRPr lang="en-AU" dirty="0"/>
          </a:p>
          <a:p>
            <a:pPr marL="342900" indent="-342900">
              <a:lnSpc>
                <a:spcPct val="100000"/>
              </a:lnSpc>
              <a:spcBef>
                <a:spcPts val="600"/>
              </a:spcBef>
              <a:spcAft>
                <a:spcPts val="0"/>
              </a:spcAft>
              <a:buFont typeface="+mj-lt"/>
              <a:buAutoNum type="arabicPeriod"/>
            </a:pPr>
            <a:r>
              <a:rPr lang="en-AU" dirty="0"/>
              <a:t>Near Eye Light Field Displays</a:t>
            </a:r>
          </a:p>
          <a:p>
            <a:pPr marL="342900" indent="-342900">
              <a:lnSpc>
                <a:spcPct val="100000"/>
              </a:lnSpc>
              <a:spcBef>
                <a:spcPts val="600"/>
              </a:spcBef>
              <a:spcAft>
                <a:spcPts val="0"/>
              </a:spcAft>
              <a:buFont typeface="+mj-lt"/>
              <a:buAutoNum type="arabicPeriod"/>
            </a:pPr>
            <a:r>
              <a:rPr lang="en-AU" dirty="0"/>
              <a:t>Quantum Entanglement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Extreme metamaterials</a:t>
            </a:r>
          </a:p>
        </p:txBody>
      </p:sp>
      <p:sp>
        <p:nvSpPr>
          <p:cNvPr id="14" name="Date Placeholder 6">
            <a:extLst>
              <a:ext uri="{FF2B5EF4-FFF2-40B4-BE49-F238E27FC236}">
                <a16:creationId xmlns:a16="http://schemas.microsoft.com/office/drawing/2014/main" id="{96820CE6-7EE8-4A94-A8A5-AA6339271E5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405354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90 to 120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Cinematic Universe</a:t>
            </a:r>
          </a:p>
          <a:p>
            <a:pPr marL="342900" indent="-342900">
              <a:lnSpc>
                <a:spcPct val="100000"/>
              </a:lnSpc>
              <a:spcBef>
                <a:spcPts val="600"/>
              </a:spcBef>
              <a:spcAft>
                <a:spcPts val="0"/>
              </a:spcAft>
              <a:buFont typeface="+mj-lt"/>
              <a:buAutoNum type="arabicPeriod"/>
            </a:pPr>
            <a:r>
              <a:rPr lang="en-AU" dirty="0"/>
              <a:t>Just-In Time Learning</a:t>
            </a:r>
          </a:p>
          <a:p>
            <a:pPr marL="342900" indent="-342900">
              <a:lnSpc>
                <a:spcPct val="100000"/>
              </a:lnSpc>
              <a:spcBef>
                <a:spcPts val="600"/>
              </a:spcBef>
              <a:spcAft>
                <a:spcPts val="0"/>
              </a:spcAft>
              <a:buFont typeface="+mj-lt"/>
              <a:buAutoNum type="arabicPeriod"/>
            </a:pPr>
            <a:r>
              <a:rPr lang="en-AU" dirty="0"/>
              <a:t>Radical Life Extension</a:t>
            </a:r>
          </a:p>
          <a:p>
            <a:pPr marL="342900" indent="-342900">
              <a:lnSpc>
                <a:spcPct val="100000"/>
              </a:lnSpc>
              <a:spcBef>
                <a:spcPts val="600"/>
              </a:spcBef>
              <a:spcAft>
                <a:spcPts val="0"/>
              </a:spcAft>
              <a:buFont typeface="+mj-lt"/>
              <a:buAutoNum type="arabicPeriod"/>
            </a:pPr>
            <a:r>
              <a:rPr lang="en-AU" dirty="0"/>
              <a:t>Micro Biome Mastery</a:t>
            </a:r>
          </a:p>
          <a:p>
            <a:pPr marL="342900" indent="-342900">
              <a:lnSpc>
                <a:spcPct val="100000"/>
              </a:lnSpc>
              <a:spcBef>
                <a:spcPts val="600"/>
              </a:spcBef>
              <a:spcAft>
                <a:spcPts val="0"/>
              </a:spcAft>
              <a:buFont typeface="+mj-lt"/>
              <a:buAutoNum type="arabicPeriod"/>
            </a:pPr>
            <a:r>
              <a:rPr lang="en-AU" dirty="0"/>
              <a:t>Sex and Sexual Education</a:t>
            </a:r>
          </a:p>
          <a:p>
            <a:pPr marL="342900" indent="-342900">
              <a:lnSpc>
                <a:spcPct val="100000"/>
              </a:lnSpc>
              <a:spcBef>
                <a:spcPts val="600"/>
              </a:spcBef>
              <a:spcAft>
                <a:spcPts val="0"/>
              </a:spcAft>
              <a:buFont typeface="+mj-lt"/>
              <a:buAutoNum type="arabicPeriod"/>
            </a:pPr>
            <a:r>
              <a:rPr lang="en-AU" dirty="0"/>
              <a:t>Matrimony of Many</a:t>
            </a:r>
          </a:p>
          <a:p>
            <a:pPr marL="342900" indent="-342900">
              <a:lnSpc>
                <a:spcPct val="100000"/>
              </a:lnSpc>
              <a:spcBef>
                <a:spcPts val="600"/>
              </a:spcBef>
              <a:spcAft>
                <a:spcPts val="0"/>
              </a:spcAft>
              <a:buFont typeface="+mj-lt"/>
              <a:buAutoNum type="arabicPeriod"/>
            </a:pPr>
            <a:r>
              <a:rPr lang="en-AU" dirty="0"/>
              <a:t>Game Design School</a:t>
            </a:r>
          </a:p>
          <a:p>
            <a:pPr marL="342900" indent="-342900">
              <a:lnSpc>
                <a:spcPct val="100000"/>
              </a:lnSpc>
              <a:spcBef>
                <a:spcPts val="600"/>
              </a:spcBef>
              <a:spcAft>
                <a:spcPts val="0"/>
              </a:spcAft>
              <a:buFont typeface="+mj-lt"/>
              <a:buAutoNum type="arabicPeriod"/>
            </a:pPr>
            <a:r>
              <a:rPr lang="en-AU" dirty="0"/>
              <a:t>Mental Health Support</a:t>
            </a:r>
          </a:p>
          <a:p>
            <a:pPr marL="342900" indent="-342900">
              <a:lnSpc>
                <a:spcPct val="100000"/>
              </a:lnSpc>
              <a:spcBef>
                <a:spcPts val="600"/>
              </a:spcBef>
              <a:spcAft>
                <a:spcPts val="0"/>
              </a:spcAft>
              <a:buFont typeface="+mj-lt"/>
              <a:buAutoNum type="arabicPeriod"/>
            </a:pPr>
            <a:r>
              <a:rPr lang="en-AU" dirty="0"/>
              <a:t>Creativity and Performance Art</a:t>
            </a:r>
          </a:p>
          <a:p>
            <a:pPr marL="342900" indent="-342900">
              <a:lnSpc>
                <a:spcPct val="100000"/>
              </a:lnSpc>
              <a:spcBef>
                <a:spcPts val="600"/>
              </a:spcBef>
              <a:spcAft>
                <a:spcPts val="0"/>
              </a:spcAft>
              <a:buFont typeface="+mj-lt"/>
              <a:buAutoNum type="arabicPeriod"/>
            </a:pPr>
            <a:r>
              <a:rPr lang="en-AU" dirty="0"/>
              <a:t>Philosophy and Life Long Learning</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12</a:t>
            </a:fld>
            <a:endParaRPr lang="en-US" dirty="0">
              <a:solidFill>
                <a:schemeClr val="tx1">
                  <a:alpha val="80000"/>
                </a:schemeClr>
              </a:solidFill>
            </a:endParaRP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Humanities and fun</a:t>
            </a:r>
          </a:p>
        </p:txBody>
      </p:sp>
      <p:sp>
        <p:nvSpPr>
          <p:cNvPr id="14" name="Text Placeholder 4">
            <a:extLst>
              <a:ext uri="{FF2B5EF4-FFF2-40B4-BE49-F238E27FC236}">
                <a16:creationId xmlns:a16="http://schemas.microsoft.com/office/drawing/2014/main" id="{404CD670-2FF9-48B8-8E43-28E8D76FA220}"/>
              </a:ext>
            </a:extLst>
          </p:cNvPr>
          <p:cNvSpPr>
            <a:spLocks noGrp="1"/>
          </p:cNvSpPr>
          <p:nvPr>
            <p:ph type="body" sz="quarter" idx="13"/>
          </p:nvPr>
        </p:nvSpPr>
        <p:spPr>
          <a:xfrm>
            <a:off x="4341573" y="1731375"/>
            <a:ext cx="3566160" cy="535354"/>
          </a:xfrm>
        </p:spPr>
        <p:txBody>
          <a:bodyPr/>
          <a:lstStyle/>
          <a:p>
            <a:r>
              <a:rPr lang="en-AU" dirty="0"/>
              <a:t>Market Analysis</a:t>
            </a:r>
          </a:p>
        </p:txBody>
      </p:sp>
      <p:sp>
        <p:nvSpPr>
          <p:cNvPr id="16" name="Text Placeholder 6">
            <a:extLst>
              <a:ext uri="{FF2B5EF4-FFF2-40B4-BE49-F238E27FC236}">
                <a16:creationId xmlns:a16="http://schemas.microsoft.com/office/drawing/2014/main" id="{9051F961-1F86-4291-BA3E-05466BDE98DF}"/>
              </a:ext>
            </a:extLst>
          </p:cNvPr>
          <p:cNvSpPr>
            <a:spLocks noGrp="1"/>
          </p:cNvSpPr>
          <p:nvPr>
            <p:ph type="body" sz="quarter" idx="3"/>
          </p:nvPr>
        </p:nvSpPr>
        <p:spPr>
          <a:xfrm>
            <a:off x="8139659" y="1731375"/>
            <a:ext cx="3566160" cy="535354"/>
          </a:xfrm>
        </p:spPr>
        <p:txBody>
          <a:bodyPr/>
          <a:lstStyle/>
          <a:p>
            <a:r>
              <a:rPr lang="en-AU" dirty="0"/>
              <a:t>Aura of Intelligence</a:t>
            </a:r>
          </a:p>
        </p:txBody>
      </p:sp>
      <p:sp>
        <p:nvSpPr>
          <p:cNvPr id="17" name="Content Placeholder 3">
            <a:extLst>
              <a:ext uri="{FF2B5EF4-FFF2-40B4-BE49-F238E27FC236}">
                <a16:creationId xmlns:a16="http://schemas.microsoft.com/office/drawing/2014/main" id="{AB8B0E54-F2CB-4654-8DDA-A78D0707AEFF}"/>
              </a:ext>
            </a:extLst>
          </p:cNvPr>
          <p:cNvSpPr txBox="1">
            <a:spLocks/>
          </p:cNvSpPr>
          <p:nvPr/>
        </p:nvSpPr>
        <p:spPr>
          <a:xfrm>
            <a:off x="4349566" y="2427369"/>
            <a:ext cx="3566159"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Aged Care and NDIS</a:t>
            </a:r>
          </a:p>
          <a:p>
            <a:pPr marL="342900" indent="-342900">
              <a:lnSpc>
                <a:spcPct val="100000"/>
              </a:lnSpc>
              <a:spcBef>
                <a:spcPts val="600"/>
              </a:spcBef>
              <a:spcAft>
                <a:spcPts val="0"/>
              </a:spcAft>
              <a:buFont typeface="+mj-lt"/>
              <a:buAutoNum type="arabicPeriod"/>
            </a:pPr>
            <a:r>
              <a:rPr lang="en-AU" dirty="0"/>
              <a:t>Education and Training</a:t>
            </a:r>
          </a:p>
          <a:p>
            <a:pPr marL="342900" indent="-342900">
              <a:lnSpc>
                <a:spcPct val="100000"/>
              </a:lnSpc>
              <a:spcBef>
                <a:spcPts val="600"/>
              </a:spcBef>
              <a:spcAft>
                <a:spcPts val="0"/>
              </a:spcAft>
              <a:buFont typeface="+mj-lt"/>
              <a:buAutoNum type="arabicPeriod"/>
            </a:pPr>
            <a:r>
              <a:rPr lang="en-AU" dirty="0"/>
              <a:t>Mental Health &amp; Happiness</a:t>
            </a:r>
          </a:p>
          <a:p>
            <a:pPr marL="342900" indent="-342900">
              <a:lnSpc>
                <a:spcPct val="100000"/>
              </a:lnSpc>
              <a:spcBef>
                <a:spcPts val="600"/>
              </a:spcBef>
              <a:spcAft>
                <a:spcPts val="0"/>
              </a:spcAft>
              <a:buFont typeface="+mj-lt"/>
              <a:buAutoNum type="arabicPeriod"/>
            </a:pPr>
            <a:r>
              <a:rPr lang="en-AU" dirty="0"/>
              <a:t>Physical Health &amp; Living Standards</a:t>
            </a:r>
          </a:p>
          <a:p>
            <a:pPr marL="342900" indent="-342900">
              <a:lnSpc>
                <a:spcPct val="100000"/>
              </a:lnSpc>
              <a:spcBef>
                <a:spcPts val="600"/>
              </a:spcBef>
              <a:spcAft>
                <a:spcPts val="0"/>
              </a:spcAft>
              <a:buFont typeface="+mj-lt"/>
              <a:buAutoNum type="arabicPeriod"/>
            </a:pPr>
            <a:r>
              <a:rPr lang="en-AU" dirty="0"/>
              <a:t>Migration &amp; International Students</a:t>
            </a:r>
          </a:p>
          <a:p>
            <a:pPr marL="342900" indent="-342900">
              <a:lnSpc>
                <a:spcPct val="100000"/>
              </a:lnSpc>
              <a:spcBef>
                <a:spcPts val="600"/>
              </a:spcBef>
              <a:spcAft>
                <a:spcPts val="0"/>
              </a:spcAft>
              <a:buFont typeface="+mj-lt"/>
              <a:buAutoNum type="arabicPeriod"/>
            </a:pPr>
            <a:r>
              <a:rPr lang="en-AU" dirty="0"/>
              <a:t>Pandemics, Plagues &amp; Ext. Weather</a:t>
            </a:r>
          </a:p>
          <a:p>
            <a:pPr marL="342900" indent="-342900">
              <a:lnSpc>
                <a:spcPct val="100000"/>
              </a:lnSpc>
              <a:spcBef>
                <a:spcPts val="600"/>
              </a:spcBef>
              <a:spcAft>
                <a:spcPts val="0"/>
              </a:spcAft>
              <a:buFont typeface="+mj-lt"/>
              <a:buAutoNum type="arabicPeriod"/>
            </a:pPr>
            <a:r>
              <a:rPr lang="en-AU" dirty="0"/>
              <a:t>Agriculture and Aquaculture</a:t>
            </a:r>
          </a:p>
          <a:p>
            <a:pPr marL="342900" indent="-342900">
              <a:lnSpc>
                <a:spcPct val="100000"/>
              </a:lnSpc>
              <a:spcBef>
                <a:spcPts val="600"/>
              </a:spcBef>
              <a:spcAft>
                <a:spcPts val="0"/>
              </a:spcAft>
              <a:buFont typeface="+mj-lt"/>
              <a:buAutoNum type="arabicPeriod"/>
            </a:pPr>
            <a:r>
              <a:rPr lang="en-AU" dirty="0"/>
              <a:t>Housing and Tourism</a:t>
            </a:r>
          </a:p>
          <a:p>
            <a:pPr marL="342900" indent="-342900">
              <a:lnSpc>
                <a:spcPct val="100000"/>
              </a:lnSpc>
              <a:spcBef>
                <a:spcPts val="600"/>
              </a:spcBef>
              <a:spcAft>
                <a:spcPts val="0"/>
              </a:spcAft>
              <a:buFont typeface="+mj-lt"/>
              <a:buAutoNum type="arabicPeriod"/>
            </a:pPr>
            <a:r>
              <a:rPr lang="en-AU" dirty="0"/>
              <a:t>Population Stability</a:t>
            </a:r>
          </a:p>
          <a:p>
            <a:pPr marL="342900" indent="-342900">
              <a:lnSpc>
                <a:spcPct val="100000"/>
              </a:lnSpc>
              <a:spcBef>
                <a:spcPts val="600"/>
              </a:spcBef>
              <a:spcAft>
                <a:spcPts val="0"/>
              </a:spcAft>
              <a:buFont typeface="+mj-lt"/>
              <a:buAutoNum type="arabicPeriod"/>
            </a:pPr>
            <a:r>
              <a:rPr lang="en-AU" dirty="0"/>
              <a:t>Governing Protocol &amp; Confidence</a:t>
            </a:r>
          </a:p>
          <a:p>
            <a:pPr marL="0" indent="0">
              <a:lnSpc>
                <a:spcPct val="100000"/>
              </a:lnSpc>
              <a:spcBef>
                <a:spcPts val="600"/>
              </a:spcBef>
              <a:spcAft>
                <a:spcPts val="0"/>
              </a:spcAft>
              <a:buNone/>
            </a:pPr>
            <a:endParaRPr lang="en-AU" dirty="0"/>
          </a:p>
        </p:txBody>
      </p:sp>
      <p:sp>
        <p:nvSpPr>
          <p:cNvPr id="18" name="Content Placeholder 3">
            <a:extLst>
              <a:ext uri="{FF2B5EF4-FFF2-40B4-BE49-F238E27FC236}">
                <a16:creationId xmlns:a16="http://schemas.microsoft.com/office/drawing/2014/main" id="{335D2196-7F97-4474-986B-790A8B8C42D3}"/>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500 Queens: Aura Framework</a:t>
            </a:r>
          </a:p>
          <a:p>
            <a:pPr marL="342900" indent="-342900">
              <a:lnSpc>
                <a:spcPct val="100000"/>
              </a:lnSpc>
              <a:spcBef>
                <a:spcPts val="600"/>
              </a:spcBef>
              <a:spcAft>
                <a:spcPts val="0"/>
              </a:spcAft>
              <a:buFont typeface="+mj-lt"/>
              <a:buAutoNum type="arabicPeriod"/>
            </a:pPr>
            <a:r>
              <a:rPr lang="en-AU" dirty="0"/>
              <a:t>Aura Events on NVIDIA DGX</a:t>
            </a:r>
            <a:r>
              <a:rPr lang="en-AU" b="1" dirty="0">
                <a:latin typeface="Arial Nova Light" panose="020B0304020202020204" pitchFamily="34" charset="0"/>
              </a:rPr>
              <a:t>1</a:t>
            </a:r>
          </a:p>
          <a:p>
            <a:pPr marL="342900" indent="-342900">
              <a:lnSpc>
                <a:spcPct val="100000"/>
              </a:lnSpc>
              <a:spcBef>
                <a:spcPts val="600"/>
              </a:spcBef>
              <a:spcAft>
                <a:spcPts val="0"/>
              </a:spcAft>
              <a:buFont typeface="+mj-lt"/>
              <a:buAutoNum type="arabicPeriod"/>
            </a:pPr>
            <a:r>
              <a:rPr lang="en-AU" dirty="0"/>
              <a:t>Queens Wharf Conscious A.i. Art</a:t>
            </a:r>
          </a:p>
          <a:p>
            <a:pPr marL="342900" indent="-342900">
              <a:lnSpc>
                <a:spcPct val="100000"/>
              </a:lnSpc>
              <a:spcBef>
                <a:spcPts val="600"/>
              </a:spcBef>
              <a:spcAft>
                <a:spcPts val="0"/>
              </a:spcAft>
              <a:buFont typeface="+mj-lt"/>
              <a:buAutoNum type="arabicPeriod"/>
            </a:pPr>
            <a:r>
              <a:rPr lang="en-AU" dirty="0"/>
              <a:t>Magic Mirror Conscious Aura</a:t>
            </a:r>
          </a:p>
          <a:p>
            <a:pPr marL="342900" indent="-342900">
              <a:lnSpc>
                <a:spcPct val="100000"/>
              </a:lnSpc>
              <a:spcBef>
                <a:spcPts val="600"/>
              </a:spcBef>
              <a:spcAft>
                <a:spcPts val="0"/>
              </a:spcAft>
              <a:buFont typeface="+mj-lt"/>
              <a:buAutoNum type="arabicPeriod"/>
            </a:pPr>
            <a:r>
              <a:rPr lang="en-AU" dirty="0"/>
              <a:t>Millionaire Aura</a:t>
            </a:r>
          </a:p>
          <a:p>
            <a:pPr marL="342900" indent="-342900">
              <a:lnSpc>
                <a:spcPct val="100000"/>
              </a:lnSpc>
              <a:spcBef>
                <a:spcPts val="600"/>
              </a:spcBef>
              <a:spcAft>
                <a:spcPts val="0"/>
              </a:spcAft>
              <a:buFont typeface="+mj-lt"/>
              <a:buAutoNum type="arabicPeriod"/>
            </a:pPr>
            <a:r>
              <a:rPr lang="en-AU" dirty="0"/>
              <a:t>Billionaire Aura</a:t>
            </a:r>
          </a:p>
          <a:p>
            <a:pPr marL="342900" indent="-342900">
              <a:lnSpc>
                <a:spcPct val="100000"/>
              </a:lnSpc>
              <a:spcBef>
                <a:spcPts val="600"/>
              </a:spcBef>
              <a:spcAft>
                <a:spcPts val="0"/>
              </a:spcAft>
              <a:buFont typeface="+mj-lt"/>
              <a:buAutoNum type="arabicPeriod"/>
            </a:pPr>
            <a:r>
              <a:rPr lang="en-AU" dirty="0"/>
              <a:t>Intimate Values Underwear</a:t>
            </a:r>
          </a:p>
          <a:p>
            <a:pPr marL="342900" indent="-342900">
              <a:lnSpc>
                <a:spcPct val="100000"/>
              </a:lnSpc>
              <a:spcBef>
                <a:spcPts val="600"/>
              </a:spcBef>
              <a:spcAft>
                <a:spcPts val="0"/>
              </a:spcAft>
              <a:buFont typeface="+mj-lt"/>
              <a:buAutoNum type="arabicPeriod"/>
            </a:pPr>
            <a:r>
              <a:rPr lang="en-AU" dirty="0"/>
              <a:t>NDIS Aura Development</a:t>
            </a:r>
          </a:p>
          <a:p>
            <a:pPr marL="342900" indent="-342900">
              <a:lnSpc>
                <a:spcPct val="100000"/>
              </a:lnSpc>
              <a:spcBef>
                <a:spcPts val="600"/>
              </a:spcBef>
              <a:spcAft>
                <a:spcPts val="0"/>
              </a:spcAft>
              <a:buFont typeface="+mj-lt"/>
              <a:buAutoNum type="arabicPeriod"/>
            </a:pPr>
            <a:r>
              <a:rPr lang="en-AU" dirty="0"/>
              <a:t>Aged Care Aura Development</a:t>
            </a:r>
          </a:p>
          <a:p>
            <a:pPr marL="342900" indent="-342900">
              <a:lnSpc>
                <a:spcPct val="100000"/>
              </a:lnSpc>
              <a:spcBef>
                <a:spcPts val="600"/>
              </a:spcBef>
              <a:spcAft>
                <a:spcPts val="0"/>
              </a:spcAft>
              <a:buFont typeface="+mj-lt"/>
              <a:buAutoNum type="arabicPeriod"/>
            </a:pPr>
            <a:r>
              <a:rPr lang="en-AU" dirty="0"/>
              <a:t>Female Prisoner Rehabilitation</a:t>
            </a:r>
          </a:p>
        </p:txBody>
      </p:sp>
      <p:sp>
        <p:nvSpPr>
          <p:cNvPr id="19" name="Date Placeholder 6">
            <a:extLst>
              <a:ext uri="{FF2B5EF4-FFF2-40B4-BE49-F238E27FC236}">
                <a16:creationId xmlns:a16="http://schemas.microsoft.com/office/drawing/2014/main" id="{DED89314-1B45-462D-8B81-7149342013F6}"/>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414690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Start-up Timeline: 8 Months &lt; </a:t>
            </a:r>
            <a:r>
              <a:rPr lang="en-US" dirty="0">
                <a:latin typeface="Century Gothic" panose="020B0502020202020204" pitchFamily="34" charset="0"/>
              </a:rPr>
              <a:t>∞</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4216162683"/>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13591" y="6507212"/>
            <a:ext cx="8793125" cy="153888"/>
          </a:xfrm>
        </p:spPr>
        <p:txBody>
          <a:bodyPr/>
          <a:lstStyle/>
          <a:p>
            <a:r>
              <a:rPr lang="en-US" dirty="0">
                <a:solidFill>
                  <a:schemeClr val="tx1">
                    <a:alpha val="80000"/>
                  </a:schemeClr>
                </a:solidFill>
              </a:rPr>
              <a:t>In an ideal reality we would launch a start-up hub at 500 Queen Street, Brisbane in May or June (months with lady names) and then into the Queens Wharf Precinct.</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13</a:t>
            </a:fld>
            <a:endParaRPr lang="en-US" dirty="0">
              <a:solidFill>
                <a:schemeClr val="tx1">
                  <a:alpha val="80000"/>
                </a:schemeClr>
              </a:solidFill>
            </a:endParaRPr>
          </a:p>
        </p:txBody>
      </p:sp>
      <p:sp>
        <p:nvSpPr>
          <p:cNvPr id="8" name="Date Placeholder 6">
            <a:extLst>
              <a:ext uri="{FF2B5EF4-FFF2-40B4-BE49-F238E27FC236}">
                <a16:creationId xmlns:a16="http://schemas.microsoft.com/office/drawing/2014/main" id="{DC9FFD75-23DA-4340-9F98-709D3A519DD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624630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Believe It,</a:t>
            </a:r>
            <a:br>
              <a:rPr lang="en-US" dirty="0"/>
            </a:br>
            <a:r>
              <a:rPr lang="en-US" dirty="0"/>
              <a:t>Become It.</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378726" cy="1563688"/>
          </a:xfrm>
        </p:spPr>
        <p:txBody>
          <a:bodyPr>
            <a:normAutofit/>
          </a:bodyPr>
          <a:lstStyle/>
          <a:p>
            <a:r>
              <a:rPr lang="en-US" dirty="0"/>
              <a:t>I dare to believe this will become the most successful start-up ecosystem in the history of modern human civilisation as all participants master honest communication and the principal virtues of hope, empathy and joyful responsible abundance.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14</a:t>
            </a:fld>
            <a:endParaRPr lang="en-US">
              <a:solidFill>
                <a:schemeClr val="tx1">
                  <a:alpha val="80000"/>
                </a:schemeClr>
              </a:solidFill>
            </a:endParaRPr>
          </a:p>
        </p:txBody>
      </p:sp>
      <p:sp>
        <p:nvSpPr>
          <p:cNvPr id="8" name="Title 10">
            <a:extLst>
              <a:ext uri="{FF2B5EF4-FFF2-40B4-BE49-F238E27FC236}">
                <a16:creationId xmlns:a16="http://schemas.microsoft.com/office/drawing/2014/main" id="{A99ACBD0-BD5F-46D4-B2CA-C0C7D763E2DB}"/>
              </a:ext>
            </a:extLst>
          </p:cNvPr>
          <p:cNvSpPr txBox="1">
            <a:spLocks/>
          </p:cNvSpPr>
          <p:nvPr/>
        </p:nvSpPr>
        <p:spPr>
          <a:xfrm>
            <a:off x="550863" y="1106756"/>
            <a:ext cx="4500562" cy="1562959"/>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AU" dirty="0"/>
              <a:t>Are You In?</a:t>
            </a:r>
          </a:p>
        </p:txBody>
      </p:sp>
      <p:sp>
        <p:nvSpPr>
          <p:cNvPr id="2" name="Oval 1">
            <a:extLst>
              <a:ext uri="{FF2B5EF4-FFF2-40B4-BE49-F238E27FC236}">
                <a16:creationId xmlns:a16="http://schemas.microsoft.com/office/drawing/2014/main" id="{3D06434E-6DB9-4011-9FB1-C17A510A0415}"/>
              </a:ext>
            </a:extLst>
          </p:cNvPr>
          <p:cNvSpPr/>
          <p:nvPr/>
        </p:nvSpPr>
        <p:spPr>
          <a:xfrm>
            <a:off x="6622974" y="520700"/>
            <a:ext cx="3657600" cy="36576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Date Placeholder 6">
            <a:extLst>
              <a:ext uri="{FF2B5EF4-FFF2-40B4-BE49-F238E27FC236}">
                <a16:creationId xmlns:a16="http://schemas.microsoft.com/office/drawing/2014/main" id="{E2C07289-D24F-4E56-B7DA-3258B3E0221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521561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t>Luke Catalyst Nathan Hayes</a:t>
            </a:r>
          </a:p>
          <a:p>
            <a:r>
              <a:rPr lang="en-US" dirty="0"/>
              <a:t>webmaster@iSeeinfinity.com</a:t>
            </a:r>
          </a:p>
          <a:p>
            <a:r>
              <a:rPr lang="en-US" dirty="0"/>
              <a:t>https://500QueensVC.com</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15</a:t>
            </a:fld>
            <a:endParaRPr lang="en-US">
              <a:solidFill>
                <a:schemeClr val="tx1">
                  <a:alpha val="80000"/>
                </a:schemeClr>
              </a:solidFill>
            </a:endParaRPr>
          </a:p>
        </p:txBody>
      </p:sp>
      <p:pic>
        <p:nvPicPr>
          <p:cNvPr id="8" name="Picture Placeholder 12">
            <a:extLst>
              <a:ext uri="{FF2B5EF4-FFF2-40B4-BE49-F238E27FC236}">
                <a16:creationId xmlns:a16="http://schemas.microsoft.com/office/drawing/2014/main" id="{82B3BB7B-AE97-4EEA-8179-7B00E7B221A3}"/>
              </a:ext>
            </a:extLst>
          </p:cNvPr>
          <p:cNvPicPr>
            <a:picLocks noChangeAspect="1"/>
          </p:cNvPicPr>
          <p:nvPr/>
        </p:nvPicPr>
        <p:blipFill>
          <a:blip r:embed="rId4"/>
          <a:srcRect t="1791" b="1791"/>
          <a:stretch/>
        </p:blipFill>
        <p:spPr>
          <a:xfrm>
            <a:off x="4831969" y="1688945"/>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p:spPr>
      </p:pic>
      <p:sp>
        <p:nvSpPr>
          <p:cNvPr id="10" name="Date Placeholder 6">
            <a:extLst>
              <a:ext uri="{FF2B5EF4-FFF2-40B4-BE49-F238E27FC236}">
                <a16:creationId xmlns:a16="http://schemas.microsoft.com/office/drawing/2014/main" id="{E8328E78-7124-47EC-87F9-F0829994B7F3}"/>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3D float design</Template>
  <TotalTime>9520</TotalTime>
  <Words>1501</Words>
  <Application>Microsoft Office PowerPoint</Application>
  <PresentationFormat>Widescreen</PresentationFormat>
  <Paragraphs>286</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3DFloatVTI</vt:lpstr>
      <vt:lpstr>500 Queens VC limited Financial model  100 New Female Founder Startups in Queensland, Australia 2021</vt:lpstr>
      <vt:lpstr>Brisbane City, Queensland.</vt:lpstr>
      <vt:lpstr>Long Term Civilisation Plan 2032 to Infinity</vt:lpstr>
      <vt:lpstr>How to Find Our 500 Queens</vt:lpstr>
      <vt:lpstr>Investor Profiling</vt:lpstr>
      <vt:lpstr>$50,000 Pre-Seed Start-up Grant 100 per year = 500 over 5 years.</vt:lpstr>
      <vt:lpstr>Investment Fund Development Work in Progress:</vt:lpstr>
      <vt:lpstr>Major Costs Incubator &amp; Accelerator</vt:lpstr>
      <vt:lpstr>0 to 30 of 120 Start-up Suggestions These can be used as a guide to investment strategy</vt:lpstr>
      <vt:lpstr>30 to 60 of 120 Start-up Suggestions</vt:lpstr>
      <vt:lpstr>60 to 90 of 120 Start-up Suggestions</vt:lpstr>
      <vt:lpstr>90 to 120 of 120 Start-up Suggestions</vt:lpstr>
      <vt:lpstr>Start-up Timeline: 8 Months &lt; ∞</vt:lpstr>
      <vt:lpstr>Believe It, Become It.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 Female Founder Start-ups</dc:title>
  <dc:creator>Luke Hayes</dc:creator>
  <cp:lastModifiedBy>Luke Hayes</cp:lastModifiedBy>
  <cp:revision>186</cp:revision>
  <dcterms:created xsi:type="dcterms:W3CDTF">2021-03-26T05:11:46Z</dcterms:created>
  <dcterms:modified xsi:type="dcterms:W3CDTF">2023-11-23T04:02:42Z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