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508" r:id="rId2"/>
    <p:sldId id="530" r:id="rId3"/>
    <p:sldId id="509" r:id="rId4"/>
    <p:sldId id="510" r:id="rId5"/>
    <p:sldId id="532" r:id="rId6"/>
    <p:sldId id="533" r:id="rId7"/>
    <p:sldId id="511" r:id="rId8"/>
    <p:sldId id="512" r:id="rId9"/>
    <p:sldId id="534" r:id="rId10"/>
    <p:sldId id="513" r:id="rId11"/>
    <p:sldId id="514" r:id="rId12"/>
    <p:sldId id="515" r:id="rId13"/>
    <p:sldId id="537" r:id="rId14"/>
    <p:sldId id="531" r:id="rId15"/>
    <p:sldId id="516" r:id="rId16"/>
    <p:sldId id="517" r:id="rId17"/>
    <p:sldId id="518" r:id="rId18"/>
    <p:sldId id="519" r:id="rId19"/>
    <p:sldId id="520" r:id="rId20"/>
    <p:sldId id="52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ED9592-AC3A-4CA9-A9FB-3CE6AFA286A3}" v="20" dt="2023-12-21T09:09:58.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ayes" userId="27f8ffe00d893b3c" providerId="LiveId" clId="{A1ED9592-AC3A-4CA9-A9FB-3CE6AFA286A3}"/>
    <pc:docChg chg="custSel delSld modSld">
      <pc:chgData name="Luke Hayes" userId="27f8ffe00d893b3c" providerId="LiveId" clId="{A1ED9592-AC3A-4CA9-A9FB-3CE6AFA286A3}" dt="2023-12-21T09:10:40.652" v="91" actId="20577"/>
      <pc:docMkLst>
        <pc:docMk/>
      </pc:docMkLst>
      <pc:sldChg chg="modSp mod">
        <pc:chgData name="Luke Hayes" userId="27f8ffe00d893b3c" providerId="LiveId" clId="{A1ED9592-AC3A-4CA9-A9FB-3CE6AFA286A3}" dt="2023-12-21T09:10:40.652" v="91" actId="20577"/>
        <pc:sldMkLst>
          <pc:docMk/>
          <pc:sldMk cId="2624630061" sldId="520"/>
        </pc:sldMkLst>
        <pc:spChg chg="mod">
          <ac:chgData name="Luke Hayes" userId="27f8ffe00d893b3c" providerId="LiveId" clId="{A1ED9592-AC3A-4CA9-A9FB-3CE6AFA286A3}" dt="2023-12-21T09:10:40.652" v="91" actId="20577"/>
          <ac:spMkLst>
            <pc:docMk/>
            <pc:sldMk cId="2624630061" sldId="520"/>
            <ac:spMk id="7" creationId="{920A7C57-D6C5-4BA0-AB3C-41D4E3436B0E}"/>
          </ac:spMkLst>
        </pc:spChg>
        <pc:graphicFrameChg chg="mod">
          <ac:chgData name="Luke Hayes" userId="27f8ffe00d893b3c" providerId="LiveId" clId="{A1ED9592-AC3A-4CA9-A9FB-3CE6AFA286A3}" dt="2023-12-21T09:09:58.735" v="21" actId="20577"/>
          <ac:graphicFrameMkLst>
            <pc:docMk/>
            <pc:sldMk cId="2624630061" sldId="520"/>
            <ac:graphicFrameMk id="4" creationId="{93897051-DA8D-4072-A594-51769F8D52F5}"/>
          </ac:graphicFrameMkLst>
        </pc:graphicFrameChg>
      </pc:sldChg>
      <pc:sldChg chg="modSp del mod">
        <pc:chgData name="Luke Hayes" userId="27f8ffe00d893b3c" providerId="LiveId" clId="{A1ED9592-AC3A-4CA9-A9FB-3CE6AFA286A3}" dt="2023-12-21T09:09:42.730" v="19" actId="47"/>
        <pc:sldMkLst>
          <pc:docMk/>
          <pc:sldMk cId="1342307674" sldId="536"/>
        </pc:sldMkLst>
        <pc:spChg chg="mod">
          <ac:chgData name="Luke Hayes" userId="27f8ffe00d893b3c" providerId="LiveId" clId="{A1ED9592-AC3A-4CA9-A9FB-3CE6AFA286A3}" dt="2023-12-21T09:09:25.360" v="18" actId="20577"/>
          <ac:spMkLst>
            <pc:docMk/>
            <pc:sldMk cId="1342307674" sldId="536"/>
            <ac:spMk id="3" creationId="{FAD72D26-24EF-4CBD-9431-A558CB7CA906}"/>
          </ac:spMkLst>
        </pc:spChg>
        <pc:graphicFrameChg chg="mod">
          <ac:chgData name="Luke Hayes" userId="27f8ffe00d893b3c" providerId="LiveId" clId="{A1ED9592-AC3A-4CA9-A9FB-3CE6AFA286A3}" dt="2023-12-21T09:09:15.715" v="17" actId="20577"/>
          <ac:graphicFrameMkLst>
            <pc:docMk/>
            <pc:sldMk cId="1342307674" sldId="536"/>
            <ac:graphicFrameMk id="4" creationId="{93897051-DA8D-4072-A594-51769F8D52F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3E18DE-182D-4F49-BFA9-4C369A40454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795BB30-F3C1-4B7E-BA6D-61EE7DA6392D}">
      <dgm:prSet/>
      <dgm:spPr/>
      <dgm:t>
        <a:bodyPr/>
        <a:lstStyle/>
        <a:p>
          <a:r>
            <a:rPr lang="en-AU"/>
            <a:t>60+ Hours Non-VR plan &amp; Software Tutorials</a:t>
          </a:r>
          <a:endParaRPr lang="en-US"/>
        </a:p>
      </dgm:t>
    </dgm:pt>
    <dgm:pt modelId="{159C1F1D-3A3F-4E4B-BF09-3449015040D1}" type="parTrans" cxnId="{A6BD626E-2BA2-49C4-9563-21D22F5AAC10}">
      <dgm:prSet/>
      <dgm:spPr/>
      <dgm:t>
        <a:bodyPr/>
        <a:lstStyle/>
        <a:p>
          <a:endParaRPr lang="en-US"/>
        </a:p>
      </dgm:t>
    </dgm:pt>
    <dgm:pt modelId="{029C249E-4BDC-43EE-A11C-258592F112A9}" type="sibTrans" cxnId="{A6BD626E-2BA2-49C4-9563-21D22F5AAC10}">
      <dgm:prSet/>
      <dgm:spPr/>
      <dgm:t>
        <a:bodyPr/>
        <a:lstStyle/>
        <a:p>
          <a:endParaRPr lang="en-US"/>
        </a:p>
      </dgm:t>
    </dgm:pt>
    <dgm:pt modelId="{8855F56A-1226-4720-82DE-16EF91B1D87F}">
      <dgm:prSet/>
      <dgm:spPr/>
      <dgm:t>
        <a:bodyPr/>
        <a:lstStyle/>
        <a:p>
          <a:r>
            <a:rPr lang="en-AU" dirty="0"/>
            <a:t>40+ Hours in VR Set-up of:</a:t>
          </a:r>
          <a:endParaRPr lang="en-US" dirty="0"/>
        </a:p>
      </dgm:t>
    </dgm:pt>
    <dgm:pt modelId="{3DF07BC7-18A1-494C-97CB-ADA2DE6D4C6D}" type="parTrans" cxnId="{4573B896-EE4D-4C1D-97AD-4C769869372C}">
      <dgm:prSet/>
      <dgm:spPr/>
      <dgm:t>
        <a:bodyPr/>
        <a:lstStyle/>
        <a:p>
          <a:endParaRPr lang="en-US"/>
        </a:p>
      </dgm:t>
    </dgm:pt>
    <dgm:pt modelId="{C8BB2A03-EBBB-4829-83F8-0FEBD449CA12}" type="sibTrans" cxnId="{4573B896-EE4D-4C1D-97AD-4C769869372C}">
      <dgm:prSet/>
      <dgm:spPr/>
      <dgm:t>
        <a:bodyPr/>
        <a:lstStyle/>
        <a:p>
          <a:endParaRPr lang="en-US"/>
        </a:p>
      </dgm:t>
    </dgm:pt>
    <dgm:pt modelId="{CE33874D-52FC-4356-B37D-EEFFEF5E3692}">
      <dgm:prSet/>
      <dgm:spPr/>
      <dgm:t>
        <a:bodyPr/>
        <a:lstStyle/>
        <a:p>
          <a:r>
            <a:rPr lang="en-AU" dirty="0"/>
            <a:t>	Virtual Offices &amp; Spaces</a:t>
          </a:r>
          <a:endParaRPr lang="en-US" dirty="0"/>
        </a:p>
      </dgm:t>
    </dgm:pt>
    <dgm:pt modelId="{2FBA9827-0A89-4FEA-92C2-3B082AD2EF6F}" type="parTrans" cxnId="{AA07BCEA-DE05-42AC-AFD9-A36DA4A330B4}">
      <dgm:prSet/>
      <dgm:spPr/>
      <dgm:t>
        <a:bodyPr/>
        <a:lstStyle/>
        <a:p>
          <a:endParaRPr lang="en-US"/>
        </a:p>
      </dgm:t>
    </dgm:pt>
    <dgm:pt modelId="{8188F569-7BED-4841-B26F-CFE72256B07C}" type="sibTrans" cxnId="{AA07BCEA-DE05-42AC-AFD9-A36DA4A330B4}">
      <dgm:prSet/>
      <dgm:spPr/>
      <dgm:t>
        <a:bodyPr/>
        <a:lstStyle/>
        <a:p>
          <a:endParaRPr lang="en-US"/>
        </a:p>
      </dgm:t>
    </dgm:pt>
    <dgm:pt modelId="{09F770E4-38CF-4C3D-8560-58171372BEF5}">
      <dgm:prSet/>
      <dgm:spPr/>
      <dgm:t>
        <a:bodyPr/>
        <a:lstStyle/>
        <a:p>
          <a:r>
            <a:rPr lang="en-AU" dirty="0"/>
            <a:t>	Virtual Public Speaking Practice</a:t>
          </a:r>
          <a:endParaRPr lang="en-US" dirty="0"/>
        </a:p>
      </dgm:t>
    </dgm:pt>
    <dgm:pt modelId="{B9DF02F6-9843-41CF-993E-1997496BD741}" type="parTrans" cxnId="{46B370B9-9D3A-4C42-BE6F-8C89DEF38846}">
      <dgm:prSet/>
      <dgm:spPr/>
      <dgm:t>
        <a:bodyPr/>
        <a:lstStyle/>
        <a:p>
          <a:endParaRPr lang="en-US"/>
        </a:p>
      </dgm:t>
    </dgm:pt>
    <dgm:pt modelId="{ABB768ED-C1BB-42E1-91F2-A099C768D42C}" type="sibTrans" cxnId="{46B370B9-9D3A-4C42-BE6F-8C89DEF38846}">
      <dgm:prSet/>
      <dgm:spPr/>
      <dgm:t>
        <a:bodyPr/>
        <a:lstStyle/>
        <a:p>
          <a:endParaRPr lang="en-US"/>
        </a:p>
      </dgm:t>
    </dgm:pt>
    <dgm:pt modelId="{76ED55A1-EB2A-487A-9DB1-48D938FFAB24}">
      <dgm:prSet/>
      <dgm:spPr/>
      <dgm:t>
        <a:bodyPr/>
        <a:lstStyle/>
        <a:p>
          <a:r>
            <a:rPr lang="en-AU" dirty="0"/>
            <a:t>	Virtual Aura &amp; Life Logging</a:t>
          </a:r>
          <a:endParaRPr lang="en-US" dirty="0"/>
        </a:p>
      </dgm:t>
    </dgm:pt>
    <dgm:pt modelId="{1809B780-957F-4FF5-A974-6F81482B4E2E}" type="parTrans" cxnId="{B7A7B5D7-0E9B-4F0C-9134-6F85503273E0}">
      <dgm:prSet/>
      <dgm:spPr/>
      <dgm:t>
        <a:bodyPr/>
        <a:lstStyle/>
        <a:p>
          <a:endParaRPr lang="en-US"/>
        </a:p>
      </dgm:t>
    </dgm:pt>
    <dgm:pt modelId="{914E1997-3D37-437B-80B4-29125C09B558}" type="sibTrans" cxnId="{B7A7B5D7-0E9B-4F0C-9134-6F85503273E0}">
      <dgm:prSet/>
      <dgm:spPr/>
      <dgm:t>
        <a:bodyPr/>
        <a:lstStyle/>
        <a:p>
          <a:endParaRPr lang="en-US"/>
        </a:p>
      </dgm:t>
    </dgm:pt>
    <dgm:pt modelId="{2198790C-7BEB-46CC-8B36-0F291DA78E4D}">
      <dgm:prSet/>
      <dgm:spPr/>
      <dgm:t>
        <a:bodyPr/>
        <a:lstStyle/>
        <a:p>
          <a:r>
            <a:rPr lang="en-AU" dirty="0"/>
            <a:t>100+ Hours Product Development</a:t>
          </a:r>
          <a:endParaRPr lang="en-US" dirty="0"/>
        </a:p>
      </dgm:t>
    </dgm:pt>
    <dgm:pt modelId="{0BC6BD8D-E1FD-4656-82B8-D04C5980ECDB}" type="parTrans" cxnId="{48116C49-41A1-4FC8-B353-553871F18718}">
      <dgm:prSet/>
      <dgm:spPr/>
      <dgm:t>
        <a:bodyPr/>
        <a:lstStyle/>
        <a:p>
          <a:endParaRPr lang="en-US"/>
        </a:p>
      </dgm:t>
    </dgm:pt>
    <dgm:pt modelId="{8062FD1B-67D9-4AEF-B8BD-CDE74A0CFD30}" type="sibTrans" cxnId="{48116C49-41A1-4FC8-B353-553871F18718}">
      <dgm:prSet/>
      <dgm:spPr/>
      <dgm:t>
        <a:bodyPr/>
        <a:lstStyle/>
        <a:p>
          <a:endParaRPr lang="en-US"/>
        </a:p>
      </dgm:t>
    </dgm:pt>
    <dgm:pt modelId="{1B437A00-BD6D-4955-910D-CAFBCE01A78E}">
      <dgm:prSet/>
      <dgm:spPr/>
      <dgm:t>
        <a:bodyPr/>
        <a:lstStyle/>
        <a:p>
          <a:r>
            <a:rPr lang="en-AU" dirty="0"/>
            <a:t>100+ Hours Business Development</a:t>
          </a:r>
          <a:endParaRPr lang="en-US" dirty="0"/>
        </a:p>
      </dgm:t>
    </dgm:pt>
    <dgm:pt modelId="{8EBC7EF0-7C29-48A1-92BE-F832FB5898A3}" type="parTrans" cxnId="{BE0A2CBE-2B3C-476D-9D5A-0645A5D777CD}">
      <dgm:prSet/>
      <dgm:spPr/>
      <dgm:t>
        <a:bodyPr/>
        <a:lstStyle/>
        <a:p>
          <a:endParaRPr lang="en-US"/>
        </a:p>
      </dgm:t>
    </dgm:pt>
    <dgm:pt modelId="{319BC04A-3D49-4376-A542-B96B1F62B81F}" type="sibTrans" cxnId="{BE0A2CBE-2B3C-476D-9D5A-0645A5D777CD}">
      <dgm:prSet/>
      <dgm:spPr/>
      <dgm:t>
        <a:bodyPr/>
        <a:lstStyle/>
        <a:p>
          <a:endParaRPr lang="en-US"/>
        </a:p>
      </dgm:t>
    </dgm:pt>
    <dgm:pt modelId="{14A5F81D-8F27-4CFC-BD6F-BAADC7B2F848}">
      <dgm:prSet/>
      <dgm:spPr/>
      <dgm:t>
        <a:bodyPr/>
        <a:lstStyle/>
        <a:p>
          <a:r>
            <a:rPr lang="en-AU" dirty="0"/>
            <a:t>200+ Hours Training &amp; Refinement</a:t>
          </a:r>
          <a:endParaRPr lang="en-US" dirty="0"/>
        </a:p>
      </dgm:t>
    </dgm:pt>
    <dgm:pt modelId="{2C2D065C-E5A3-4CF2-AA78-A3EE9EB52FAF}" type="parTrans" cxnId="{8305F7C9-2A01-4F20-9389-E43A57AD7891}">
      <dgm:prSet/>
      <dgm:spPr/>
      <dgm:t>
        <a:bodyPr/>
        <a:lstStyle/>
        <a:p>
          <a:endParaRPr lang="en-US"/>
        </a:p>
      </dgm:t>
    </dgm:pt>
    <dgm:pt modelId="{6E77DF99-61B7-40F2-A395-0533ACC076D2}" type="sibTrans" cxnId="{8305F7C9-2A01-4F20-9389-E43A57AD7891}">
      <dgm:prSet/>
      <dgm:spPr/>
      <dgm:t>
        <a:bodyPr/>
        <a:lstStyle/>
        <a:p>
          <a:endParaRPr lang="en-US"/>
        </a:p>
      </dgm:t>
    </dgm:pt>
    <dgm:pt modelId="{E204D9F8-5260-40C6-BFC4-28EDC587092B}" type="pres">
      <dgm:prSet presAssocID="{783E18DE-182D-4F49-BFA9-4C369A40454B}" presName="vert0" presStyleCnt="0">
        <dgm:presLayoutVars>
          <dgm:dir/>
          <dgm:animOne val="branch"/>
          <dgm:animLvl val="lvl"/>
        </dgm:presLayoutVars>
      </dgm:prSet>
      <dgm:spPr/>
    </dgm:pt>
    <dgm:pt modelId="{EC9DC11C-4946-4514-A206-97685DABC044}" type="pres">
      <dgm:prSet presAssocID="{3795BB30-F3C1-4B7E-BA6D-61EE7DA6392D}" presName="thickLine" presStyleLbl="alignNode1" presStyleIdx="0" presStyleCnt="8"/>
      <dgm:spPr/>
    </dgm:pt>
    <dgm:pt modelId="{5C36110A-B529-402E-81FD-1ADC6CDBF0FE}" type="pres">
      <dgm:prSet presAssocID="{3795BB30-F3C1-4B7E-BA6D-61EE7DA6392D}" presName="horz1" presStyleCnt="0"/>
      <dgm:spPr/>
    </dgm:pt>
    <dgm:pt modelId="{A2D19CB4-266C-46B7-A973-76ED495D1DB0}" type="pres">
      <dgm:prSet presAssocID="{3795BB30-F3C1-4B7E-BA6D-61EE7DA6392D}" presName="tx1" presStyleLbl="revTx" presStyleIdx="0" presStyleCnt="8"/>
      <dgm:spPr/>
    </dgm:pt>
    <dgm:pt modelId="{2494595F-B5EE-4B11-AA02-B7E0BE476A46}" type="pres">
      <dgm:prSet presAssocID="{3795BB30-F3C1-4B7E-BA6D-61EE7DA6392D}" presName="vert1" presStyleCnt="0"/>
      <dgm:spPr/>
    </dgm:pt>
    <dgm:pt modelId="{6D925BB9-27D7-4EE7-A925-B756795CA673}" type="pres">
      <dgm:prSet presAssocID="{8855F56A-1226-4720-82DE-16EF91B1D87F}" presName="thickLine" presStyleLbl="alignNode1" presStyleIdx="1" presStyleCnt="8"/>
      <dgm:spPr/>
    </dgm:pt>
    <dgm:pt modelId="{EFD38A44-17B7-479F-91E9-457801549501}" type="pres">
      <dgm:prSet presAssocID="{8855F56A-1226-4720-82DE-16EF91B1D87F}" presName="horz1" presStyleCnt="0"/>
      <dgm:spPr/>
    </dgm:pt>
    <dgm:pt modelId="{DFDA37FD-483F-4E41-939F-FFC5C859D1BF}" type="pres">
      <dgm:prSet presAssocID="{8855F56A-1226-4720-82DE-16EF91B1D87F}" presName="tx1" presStyleLbl="revTx" presStyleIdx="1" presStyleCnt="8"/>
      <dgm:spPr/>
    </dgm:pt>
    <dgm:pt modelId="{34BAA6DD-43D9-4692-87DF-B90B1DAF165B}" type="pres">
      <dgm:prSet presAssocID="{8855F56A-1226-4720-82DE-16EF91B1D87F}" presName="vert1" presStyleCnt="0"/>
      <dgm:spPr/>
    </dgm:pt>
    <dgm:pt modelId="{5E0E6343-2E87-41DF-AD74-D09E34431578}" type="pres">
      <dgm:prSet presAssocID="{CE33874D-52FC-4356-B37D-EEFFEF5E3692}" presName="thickLine" presStyleLbl="alignNode1" presStyleIdx="2" presStyleCnt="8"/>
      <dgm:spPr/>
    </dgm:pt>
    <dgm:pt modelId="{1AB9DE83-994F-4BE6-BC63-C01CB7AE597C}" type="pres">
      <dgm:prSet presAssocID="{CE33874D-52FC-4356-B37D-EEFFEF5E3692}" presName="horz1" presStyleCnt="0"/>
      <dgm:spPr/>
    </dgm:pt>
    <dgm:pt modelId="{2F3A2EE8-AFE6-4D0B-8F5B-FF054136CCFB}" type="pres">
      <dgm:prSet presAssocID="{CE33874D-52FC-4356-B37D-EEFFEF5E3692}" presName="tx1" presStyleLbl="revTx" presStyleIdx="2" presStyleCnt="8"/>
      <dgm:spPr/>
    </dgm:pt>
    <dgm:pt modelId="{BD6AC6DC-5BB9-4846-9DAF-6A752BC8C6DE}" type="pres">
      <dgm:prSet presAssocID="{CE33874D-52FC-4356-B37D-EEFFEF5E3692}" presName="vert1" presStyleCnt="0"/>
      <dgm:spPr/>
    </dgm:pt>
    <dgm:pt modelId="{CFBE06F2-05B4-4022-B62C-61CEC485963E}" type="pres">
      <dgm:prSet presAssocID="{09F770E4-38CF-4C3D-8560-58171372BEF5}" presName="thickLine" presStyleLbl="alignNode1" presStyleIdx="3" presStyleCnt="8"/>
      <dgm:spPr/>
    </dgm:pt>
    <dgm:pt modelId="{56AE6E4B-9C75-4C83-ABC9-F500729E14B8}" type="pres">
      <dgm:prSet presAssocID="{09F770E4-38CF-4C3D-8560-58171372BEF5}" presName="horz1" presStyleCnt="0"/>
      <dgm:spPr/>
    </dgm:pt>
    <dgm:pt modelId="{227F092D-99C9-4F8F-865D-7D52A27AEF27}" type="pres">
      <dgm:prSet presAssocID="{09F770E4-38CF-4C3D-8560-58171372BEF5}" presName="tx1" presStyleLbl="revTx" presStyleIdx="3" presStyleCnt="8"/>
      <dgm:spPr/>
    </dgm:pt>
    <dgm:pt modelId="{B3FD6CEC-3E82-45F2-A8F5-CAE037FE778D}" type="pres">
      <dgm:prSet presAssocID="{09F770E4-38CF-4C3D-8560-58171372BEF5}" presName="vert1" presStyleCnt="0"/>
      <dgm:spPr/>
    </dgm:pt>
    <dgm:pt modelId="{D23FFB26-457D-476C-B4B7-6B8F69E6E86C}" type="pres">
      <dgm:prSet presAssocID="{76ED55A1-EB2A-487A-9DB1-48D938FFAB24}" presName="thickLine" presStyleLbl="alignNode1" presStyleIdx="4" presStyleCnt="8"/>
      <dgm:spPr/>
    </dgm:pt>
    <dgm:pt modelId="{233FEF44-BDDD-472D-B56C-C579FCD1BBFE}" type="pres">
      <dgm:prSet presAssocID="{76ED55A1-EB2A-487A-9DB1-48D938FFAB24}" presName="horz1" presStyleCnt="0"/>
      <dgm:spPr/>
    </dgm:pt>
    <dgm:pt modelId="{B6F771CD-A914-44B3-8795-BC6BA1804DD5}" type="pres">
      <dgm:prSet presAssocID="{76ED55A1-EB2A-487A-9DB1-48D938FFAB24}" presName="tx1" presStyleLbl="revTx" presStyleIdx="4" presStyleCnt="8"/>
      <dgm:spPr/>
    </dgm:pt>
    <dgm:pt modelId="{5E0289E3-66CD-49F2-BEA0-A91C8F29A56A}" type="pres">
      <dgm:prSet presAssocID="{76ED55A1-EB2A-487A-9DB1-48D938FFAB24}" presName="vert1" presStyleCnt="0"/>
      <dgm:spPr/>
    </dgm:pt>
    <dgm:pt modelId="{E4AA7487-319D-4DFB-BA79-AD3E3C9B6294}" type="pres">
      <dgm:prSet presAssocID="{2198790C-7BEB-46CC-8B36-0F291DA78E4D}" presName="thickLine" presStyleLbl="alignNode1" presStyleIdx="5" presStyleCnt="8"/>
      <dgm:spPr/>
    </dgm:pt>
    <dgm:pt modelId="{77867256-9D5A-410D-814A-D4A32ED4D815}" type="pres">
      <dgm:prSet presAssocID="{2198790C-7BEB-46CC-8B36-0F291DA78E4D}" presName="horz1" presStyleCnt="0"/>
      <dgm:spPr/>
    </dgm:pt>
    <dgm:pt modelId="{C2B24340-379F-4E41-A06E-DEBCE7CD0571}" type="pres">
      <dgm:prSet presAssocID="{2198790C-7BEB-46CC-8B36-0F291DA78E4D}" presName="tx1" presStyleLbl="revTx" presStyleIdx="5" presStyleCnt="8"/>
      <dgm:spPr/>
    </dgm:pt>
    <dgm:pt modelId="{47F17143-D717-4C37-AE80-70FF76E258CA}" type="pres">
      <dgm:prSet presAssocID="{2198790C-7BEB-46CC-8B36-0F291DA78E4D}" presName="vert1" presStyleCnt="0"/>
      <dgm:spPr/>
    </dgm:pt>
    <dgm:pt modelId="{32AF33A1-EFA3-48C9-9318-A8C535CA13FE}" type="pres">
      <dgm:prSet presAssocID="{1B437A00-BD6D-4955-910D-CAFBCE01A78E}" presName="thickLine" presStyleLbl="alignNode1" presStyleIdx="6" presStyleCnt="8"/>
      <dgm:spPr/>
    </dgm:pt>
    <dgm:pt modelId="{7D92399C-C46E-47D2-A13B-C36D60C7E55D}" type="pres">
      <dgm:prSet presAssocID="{1B437A00-BD6D-4955-910D-CAFBCE01A78E}" presName="horz1" presStyleCnt="0"/>
      <dgm:spPr/>
    </dgm:pt>
    <dgm:pt modelId="{1F8B3713-8193-4377-AF30-C0CB82F798B8}" type="pres">
      <dgm:prSet presAssocID="{1B437A00-BD6D-4955-910D-CAFBCE01A78E}" presName="tx1" presStyleLbl="revTx" presStyleIdx="6" presStyleCnt="8"/>
      <dgm:spPr/>
    </dgm:pt>
    <dgm:pt modelId="{C6E847A7-3DE7-47F7-B972-1FB518697E70}" type="pres">
      <dgm:prSet presAssocID="{1B437A00-BD6D-4955-910D-CAFBCE01A78E}" presName="vert1" presStyleCnt="0"/>
      <dgm:spPr/>
    </dgm:pt>
    <dgm:pt modelId="{63B6CC1D-7310-4D6B-9D23-8171F53519F8}" type="pres">
      <dgm:prSet presAssocID="{14A5F81D-8F27-4CFC-BD6F-BAADC7B2F848}" presName="thickLine" presStyleLbl="alignNode1" presStyleIdx="7" presStyleCnt="8"/>
      <dgm:spPr/>
    </dgm:pt>
    <dgm:pt modelId="{7BCF7F3F-4070-4C43-8FF0-77CF0B60BC94}" type="pres">
      <dgm:prSet presAssocID="{14A5F81D-8F27-4CFC-BD6F-BAADC7B2F848}" presName="horz1" presStyleCnt="0"/>
      <dgm:spPr/>
    </dgm:pt>
    <dgm:pt modelId="{158E3FD4-A9D2-459A-A246-9F7171F7C4A3}" type="pres">
      <dgm:prSet presAssocID="{14A5F81D-8F27-4CFC-BD6F-BAADC7B2F848}" presName="tx1" presStyleLbl="revTx" presStyleIdx="7" presStyleCnt="8"/>
      <dgm:spPr/>
    </dgm:pt>
    <dgm:pt modelId="{D2A85FE4-BA9C-4490-9970-5AF8198B7142}" type="pres">
      <dgm:prSet presAssocID="{14A5F81D-8F27-4CFC-BD6F-BAADC7B2F848}" presName="vert1" presStyleCnt="0"/>
      <dgm:spPr/>
    </dgm:pt>
  </dgm:ptLst>
  <dgm:cxnLst>
    <dgm:cxn modelId="{1E641029-0DF0-4D36-92B3-246E1F045644}" type="presOf" srcId="{CE33874D-52FC-4356-B37D-EEFFEF5E3692}" destId="{2F3A2EE8-AFE6-4D0B-8F5B-FF054136CCFB}" srcOrd="0" destOrd="0" presId="urn:microsoft.com/office/officeart/2008/layout/LinedList"/>
    <dgm:cxn modelId="{B7DC5B62-FF32-4125-92AC-21D35D20FBF5}" type="presOf" srcId="{14A5F81D-8F27-4CFC-BD6F-BAADC7B2F848}" destId="{158E3FD4-A9D2-459A-A246-9F7171F7C4A3}" srcOrd="0" destOrd="0" presId="urn:microsoft.com/office/officeart/2008/layout/LinedList"/>
    <dgm:cxn modelId="{48116C49-41A1-4FC8-B353-553871F18718}" srcId="{783E18DE-182D-4F49-BFA9-4C369A40454B}" destId="{2198790C-7BEB-46CC-8B36-0F291DA78E4D}" srcOrd="5" destOrd="0" parTransId="{0BC6BD8D-E1FD-4656-82B8-D04C5980ECDB}" sibTransId="{8062FD1B-67D9-4AEF-B8BD-CDE74A0CFD30}"/>
    <dgm:cxn modelId="{A6BD626E-2BA2-49C4-9563-21D22F5AAC10}" srcId="{783E18DE-182D-4F49-BFA9-4C369A40454B}" destId="{3795BB30-F3C1-4B7E-BA6D-61EE7DA6392D}" srcOrd="0" destOrd="0" parTransId="{159C1F1D-3A3F-4E4B-BF09-3449015040D1}" sibTransId="{029C249E-4BDC-43EE-A11C-258592F112A9}"/>
    <dgm:cxn modelId="{8009CF52-7211-4370-9541-65FEFBC0BEAA}" type="presOf" srcId="{783E18DE-182D-4F49-BFA9-4C369A40454B}" destId="{E204D9F8-5260-40C6-BFC4-28EDC587092B}" srcOrd="0" destOrd="0" presId="urn:microsoft.com/office/officeart/2008/layout/LinedList"/>
    <dgm:cxn modelId="{53579F7D-95C2-444A-A1E3-D6062AD1A67B}" type="presOf" srcId="{8855F56A-1226-4720-82DE-16EF91B1D87F}" destId="{DFDA37FD-483F-4E41-939F-FFC5C859D1BF}" srcOrd="0" destOrd="0" presId="urn:microsoft.com/office/officeart/2008/layout/LinedList"/>
    <dgm:cxn modelId="{4573B896-EE4D-4C1D-97AD-4C769869372C}" srcId="{783E18DE-182D-4F49-BFA9-4C369A40454B}" destId="{8855F56A-1226-4720-82DE-16EF91B1D87F}" srcOrd="1" destOrd="0" parTransId="{3DF07BC7-18A1-494C-97CB-ADA2DE6D4C6D}" sibTransId="{C8BB2A03-EBBB-4829-83F8-0FEBD449CA12}"/>
    <dgm:cxn modelId="{A812CDB0-ED50-43A7-9826-D043C1EFD6C0}" type="presOf" srcId="{76ED55A1-EB2A-487A-9DB1-48D938FFAB24}" destId="{B6F771CD-A914-44B3-8795-BC6BA1804DD5}" srcOrd="0" destOrd="0" presId="urn:microsoft.com/office/officeart/2008/layout/LinedList"/>
    <dgm:cxn modelId="{46B370B9-9D3A-4C42-BE6F-8C89DEF38846}" srcId="{783E18DE-182D-4F49-BFA9-4C369A40454B}" destId="{09F770E4-38CF-4C3D-8560-58171372BEF5}" srcOrd="3" destOrd="0" parTransId="{B9DF02F6-9843-41CF-993E-1997496BD741}" sibTransId="{ABB768ED-C1BB-42E1-91F2-A099C768D42C}"/>
    <dgm:cxn modelId="{D1C4B5BC-7D41-4464-A546-064CED162625}" type="presOf" srcId="{1B437A00-BD6D-4955-910D-CAFBCE01A78E}" destId="{1F8B3713-8193-4377-AF30-C0CB82F798B8}" srcOrd="0" destOrd="0" presId="urn:microsoft.com/office/officeart/2008/layout/LinedList"/>
    <dgm:cxn modelId="{BE0A2CBE-2B3C-476D-9D5A-0645A5D777CD}" srcId="{783E18DE-182D-4F49-BFA9-4C369A40454B}" destId="{1B437A00-BD6D-4955-910D-CAFBCE01A78E}" srcOrd="6" destOrd="0" parTransId="{8EBC7EF0-7C29-48A1-92BE-F832FB5898A3}" sibTransId="{319BC04A-3D49-4376-A542-B96B1F62B81F}"/>
    <dgm:cxn modelId="{8305F7C9-2A01-4F20-9389-E43A57AD7891}" srcId="{783E18DE-182D-4F49-BFA9-4C369A40454B}" destId="{14A5F81D-8F27-4CFC-BD6F-BAADC7B2F848}" srcOrd="7" destOrd="0" parTransId="{2C2D065C-E5A3-4CF2-AA78-A3EE9EB52FAF}" sibTransId="{6E77DF99-61B7-40F2-A395-0533ACC076D2}"/>
    <dgm:cxn modelId="{056CCBD0-E237-458A-BDE6-8EC83AB6AB91}" type="presOf" srcId="{2198790C-7BEB-46CC-8B36-0F291DA78E4D}" destId="{C2B24340-379F-4E41-A06E-DEBCE7CD0571}" srcOrd="0" destOrd="0" presId="urn:microsoft.com/office/officeart/2008/layout/LinedList"/>
    <dgm:cxn modelId="{B7A7B5D7-0E9B-4F0C-9134-6F85503273E0}" srcId="{783E18DE-182D-4F49-BFA9-4C369A40454B}" destId="{76ED55A1-EB2A-487A-9DB1-48D938FFAB24}" srcOrd="4" destOrd="0" parTransId="{1809B780-957F-4FF5-A974-6F81482B4E2E}" sibTransId="{914E1997-3D37-437B-80B4-29125C09B558}"/>
    <dgm:cxn modelId="{DAC333E4-CDED-458E-9802-003BF40C53F5}" type="presOf" srcId="{09F770E4-38CF-4C3D-8560-58171372BEF5}" destId="{227F092D-99C9-4F8F-865D-7D52A27AEF27}" srcOrd="0" destOrd="0" presId="urn:microsoft.com/office/officeart/2008/layout/LinedList"/>
    <dgm:cxn modelId="{AA07BCEA-DE05-42AC-AFD9-A36DA4A330B4}" srcId="{783E18DE-182D-4F49-BFA9-4C369A40454B}" destId="{CE33874D-52FC-4356-B37D-EEFFEF5E3692}" srcOrd="2" destOrd="0" parTransId="{2FBA9827-0A89-4FEA-92C2-3B082AD2EF6F}" sibTransId="{8188F569-7BED-4841-B26F-CFE72256B07C}"/>
    <dgm:cxn modelId="{2C6735F4-B9B1-42EA-A4CB-0C037EF73241}" type="presOf" srcId="{3795BB30-F3C1-4B7E-BA6D-61EE7DA6392D}" destId="{A2D19CB4-266C-46B7-A973-76ED495D1DB0}" srcOrd="0" destOrd="0" presId="urn:microsoft.com/office/officeart/2008/layout/LinedList"/>
    <dgm:cxn modelId="{61CE7E74-B203-4F30-AAEE-B2460227FEC1}" type="presParOf" srcId="{E204D9F8-5260-40C6-BFC4-28EDC587092B}" destId="{EC9DC11C-4946-4514-A206-97685DABC044}" srcOrd="0" destOrd="0" presId="urn:microsoft.com/office/officeart/2008/layout/LinedList"/>
    <dgm:cxn modelId="{5D2893F5-2240-4763-AADE-6EE8988F660E}" type="presParOf" srcId="{E204D9F8-5260-40C6-BFC4-28EDC587092B}" destId="{5C36110A-B529-402E-81FD-1ADC6CDBF0FE}" srcOrd="1" destOrd="0" presId="urn:microsoft.com/office/officeart/2008/layout/LinedList"/>
    <dgm:cxn modelId="{D37743AD-B230-42F6-B7B7-01E8B6079AD1}" type="presParOf" srcId="{5C36110A-B529-402E-81FD-1ADC6CDBF0FE}" destId="{A2D19CB4-266C-46B7-A973-76ED495D1DB0}" srcOrd="0" destOrd="0" presId="urn:microsoft.com/office/officeart/2008/layout/LinedList"/>
    <dgm:cxn modelId="{1444A05E-703D-44C8-962F-0B63324D9048}" type="presParOf" srcId="{5C36110A-B529-402E-81FD-1ADC6CDBF0FE}" destId="{2494595F-B5EE-4B11-AA02-B7E0BE476A46}" srcOrd="1" destOrd="0" presId="urn:microsoft.com/office/officeart/2008/layout/LinedList"/>
    <dgm:cxn modelId="{CDB87BEB-A94A-4063-8214-CB10252FFEB4}" type="presParOf" srcId="{E204D9F8-5260-40C6-BFC4-28EDC587092B}" destId="{6D925BB9-27D7-4EE7-A925-B756795CA673}" srcOrd="2" destOrd="0" presId="urn:microsoft.com/office/officeart/2008/layout/LinedList"/>
    <dgm:cxn modelId="{0951900A-744D-414C-B1C3-2A2E6D930B4B}" type="presParOf" srcId="{E204D9F8-5260-40C6-BFC4-28EDC587092B}" destId="{EFD38A44-17B7-479F-91E9-457801549501}" srcOrd="3" destOrd="0" presId="urn:microsoft.com/office/officeart/2008/layout/LinedList"/>
    <dgm:cxn modelId="{81339E6D-6D68-457A-8CD9-B333746B0321}" type="presParOf" srcId="{EFD38A44-17B7-479F-91E9-457801549501}" destId="{DFDA37FD-483F-4E41-939F-FFC5C859D1BF}" srcOrd="0" destOrd="0" presId="urn:microsoft.com/office/officeart/2008/layout/LinedList"/>
    <dgm:cxn modelId="{4F553450-0E48-4A61-B302-F29F6EA2BCE3}" type="presParOf" srcId="{EFD38A44-17B7-479F-91E9-457801549501}" destId="{34BAA6DD-43D9-4692-87DF-B90B1DAF165B}" srcOrd="1" destOrd="0" presId="urn:microsoft.com/office/officeart/2008/layout/LinedList"/>
    <dgm:cxn modelId="{8481B5CD-34D0-4BAA-82D6-EA5DC7F3548F}" type="presParOf" srcId="{E204D9F8-5260-40C6-BFC4-28EDC587092B}" destId="{5E0E6343-2E87-41DF-AD74-D09E34431578}" srcOrd="4" destOrd="0" presId="urn:microsoft.com/office/officeart/2008/layout/LinedList"/>
    <dgm:cxn modelId="{71A95D3F-0045-48BB-AE60-918B5BED92B8}" type="presParOf" srcId="{E204D9F8-5260-40C6-BFC4-28EDC587092B}" destId="{1AB9DE83-994F-4BE6-BC63-C01CB7AE597C}" srcOrd="5" destOrd="0" presId="urn:microsoft.com/office/officeart/2008/layout/LinedList"/>
    <dgm:cxn modelId="{CD699FF7-475B-4E69-A9E8-0A81D3A56513}" type="presParOf" srcId="{1AB9DE83-994F-4BE6-BC63-C01CB7AE597C}" destId="{2F3A2EE8-AFE6-4D0B-8F5B-FF054136CCFB}" srcOrd="0" destOrd="0" presId="urn:microsoft.com/office/officeart/2008/layout/LinedList"/>
    <dgm:cxn modelId="{4A0297D0-D421-4ED4-A64D-1C6630BC9B90}" type="presParOf" srcId="{1AB9DE83-994F-4BE6-BC63-C01CB7AE597C}" destId="{BD6AC6DC-5BB9-4846-9DAF-6A752BC8C6DE}" srcOrd="1" destOrd="0" presId="urn:microsoft.com/office/officeart/2008/layout/LinedList"/>
    <dgm:cxn modelId="{81E8AC75-9402-4E22-A65C-11E8C7E7C162}" type="presParOf" srcId="{E204D9F8-5260-40C6-BFC4-28EDC587092B}" destId="{CFBE06F2-05B4-4022-B62C-61CEC485963E}" srcOrd="6" destOrd="0" presId="urn:microsoft.com/office/officeart/2008/layout/LinedList"/>
    <dgm:cxn modelId="{D99CA401-C674-4ECB-9E0D-B25C8808F62F}" type="presParOf" srcId="{E204D9F8-5260-40C6-BFC4-28EDC587092B}" destId="{56AE6E4B-9C75-4C83-ABC9-F500729E14B8}" srcOrd="7" destOrd="0" presId="urn:microsoft.com/office/officeart/2008/layout/LinedList"/>
    <dgm:cxn modelId="{975E6788-0FFC-44A3-A2CF-9D6C67519E71}" type="presParOf" srcId="{56AE6E4B-9C75-4C83-ABC9-F500729E14B8}" destId="{227F092D-99C9-4F8F-865D-7D52A27AEF27}" srcOrd="0" destOrd="0" presId="urn:microsoft.com/office/officeart/2008/layout/LinedList"/>
    <dgm:cxn modelId="{65B76385-BF87-4D1C-AF2F-2E23472AC2DD}" type="presParOf" srcId="{56AE6E4B-9C75-4C83-ABC9-F500729E14B8}" destId="{B3FD6CEC-3E82-45F2-A8F5-CAE037FE778D}" srcOrd="1" destOrd="0" presId="urn:microsoft.com/office/officeart/2008/layout/LinedList"/>
    <dgm:cxn modelId="{B188577E-C2CC-4789-948E-B91753CD3C0B}" type="presParOf" srcId="{E204D9F8-5260-40C6-BFC4-28EDC587092B}" destId="{D23FFB26-457D-476C-B4B7-6B8F69E6E86C}" srcOrd="8" destOrd="0" presId="urn:microsoft.com/office/officeart/2008/layout/LinedList"/>
    <dgm:cxn modelId="{0EC722C1-1E8F-4BF6-A0DB-ED9B27CF6D74}" type="presParOf" srcId="{E204D9F8-5260-40C6-BFC4-28EDC587092B}" destId="{233FEF44-BDDD-472D-B56C-C579FCD1BBFE}" srcOrd="9" destOrd="0" presId="urn:microsoft.com/office/officeart/2008/layout/LinedList"/>
    <dgm:cxn modelId="{2DD626B1-D79D-4CA2-9F69-77934A922E9F}" type="presParOf" srcId="{233FEF44-BDDD-472D-B56C-C579FCD1BBFE}" destId="{B6F771CD-A914-44B3-8795-BC6BA1804DD5}" srcOrd="0" destOrd="0" presId="urn:microsoft.com/office/officeart/2008/layout/LinedList"/>
    <dgm:cxn modelId="{99ED264C-A539-49B6-B8C1-20D4C1808859}" type="presParOf" srcId="{233FEF44-BDDD-472D-B56C-C579FCD1BBFE}" destId="{5E0289E3-66CD-49F2-BEA0-A91C8F29A56A}" srcOrd="1" destOrd="0" presId="urn:microsoft.com/office/officeart/2008/layout/LinedList"/>
    <dgm:cxn modelId="{175D8B7A-C767-48EB-B502-61BACE848FBF}" type="presParOf" srcId="{E204D9F8-5260-40C6-BFC4-28EDC587092B}" destId="{E4AA7487-319D-4DFB-BA79-AD3E3C9B6294}" srcOrd="10" destOrd="0" presId="urn:microsoft.com/office/officeart/2008/layout/LinedList"/>
    <dgm:cxn modelId="{1936A9DA-776B-42D0-8792-CFF8859B1F37}" type="presParOf" srcId="{E204D9F8-5260-40C6-BFC4-28EDC587092B}" destId="{77867256-9D5A-410D-814A-D4A32ED4D815}" srcOrd="11" destOrd="0" presId="urn:microsoft.com/office/officeart/2008/layout/LinedList"/>
    <dgm:cxn modelId="{64D5368D-BCC3-416D-AB09-A6C9B8D1D9B5}" type="presParOf" srcId="{77867256-9D5A-410D-814A-D4A32ED4D815}" destId="{C2B24340-379F-4E41-A06E-DEBCE7CD0571}" srcOrd="0" destOrd="0" presId="urn:microsoft.com/office/officeart/2008/layout/LinedList"/>
    <dgm:cxn modelId="{AB2D6468-30A2-40CD-9DC0-94088D6DA71B}" type="presParOf" srcId="{77867256-9D5A-410D-814A-D4A32ED4D815}" destId="{47F17143-D717-4C37-AE80-70FF76E258CA}" srcOrd="1" destOrd="0" presId="urn:microsoft.com/office/officeart/2008/layout/LinedList"/>
    <dgm:cxn modelId="{FE970014-81CF-4C3E-92E1-5F6597F892ED}" type="presParOf" srcId="{E204D9F8-5260-40C6-BFC4-28EDC587092B}" destId="{32AF33A1-EFA3-48C9-9318-A8C535CA13FE}" srcOrd="12" destOrd="0" presId="urn:microsoft.com/office/officeart/2008/layout/LinedList"/>
    <dgm:cxn modelId="{872793C4-F4DF-46A9-ACF3-E9C206024FD0}" type="presParOf" srcId="{E204D9F8-5260-40C6-BFC4-28EDC587092B}" destId="{7D92399C-C46E-47D2-A13B-C36D60C7E55D}" srcOrd="13" destOrd="0" presId="urn:microsoft.com/office/officeart/2008/layout/LinedList"/>
    <dgm:cxn modelId="{8DE527A3-1441-475F-8482-8EEB136D0126}" type="presParOf" srcId="{7D92399C-C46E-47D2-A13B-C36D60C7E55D}" destId="{1F8B3713-8193-4377-AF30-C0CB82F798B8}" srcOrd="0" destOrd="0" presId="urn:microsoft.com/office/officeart/2008/layout/LinedList"/>
    <dgm:cxn modelId="{026A42B2-DD0A-455E-83AB-6B1113F0B151}" type="presParOf" srcId="{7D92399C-C46E-47D2-A13B-C36D60C7E55D}" destId="{C6E847A7-3DE7-47F7-B972-1FB518697E70}" srcOrd="1" destOrd="0" presId="urn:microsoft.com/office/officeart/2008/layout/LinedList"/>
    <dgm:cxn modelId="{2A2C3D96-CB83-46AC-9F01-B83A789AA3FD}" type="presParOf" srcId="{E204D9F8-5260-40C6-BFC4-28EDC587092B}" destId="{63B6CC1D-7310-4D6B-9D23-8171F53519F8}" srcOrd="14" destOrd="0" presId="urn:microsoft.com/office/officeart/2008/layout/LinedList"/>
    <dgm:cxn modelId="{42C14D33-CE9A-4D24-97D7-B1B58493AE86}" type="presParOf" srcId="{E204D9F8-5260-40C6-BFC4-28EDC587092B}" destId="{7BCF7F3F-4070-4C43-8FF0-77CF0B60BC94}" srcOrd="15" destOrd="0" presId="urn:microsoft.com/office/officeart/2008/layout/LinedList"/>
    <dgm:cxn modelId="{6DBB54AE-1F02-4FA1-BAC0-D68E51A23689}" type="presParOf" srcId="{7BCF7F3F-4070-4C43-8FF0-77CF0B60BC94}" destId="{158E3FD4-A9D2-459A-A246-9F7171F7C4A3}" srcOrd="0" destOrd="0" presId="urn:microsoft.com/office/officeart/2008/layout/LinedList"/>
    <dgm:cxn modelId="{ADCF826D-A654-4170-82E7-CB6151268532}" type="presParOf" srcId="{7BCF7F3F-4070-4C43-8FF0-77CF0B60BC94}" destId="{D2A85FE4-BA9C-4490-9970-5AF8198B71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rtl="0">
            <a:buFont typeface="Symbol" panose="05050102010706020507" pitchFamily="18" charset="2"/>
            <a:buChar char=""/>
          </a:pPr>
          <a:r>
            <a:rPr lang="en-US" sz="1800" dirty="0">
              <a:latin typeface="+mn-lt"/>
            </a:rPr>
            <a:t>1 Month Fund Launch</a:t>
          </a:r>
          <a:br>
            <a:rPr lang="en-US" sz="1800" dirty="0">
              <a:latin typeface="+mn-lt"/>
            </a:rPr>
          </a:br>
          <a:r>
            <a:rPr lang="en-US" sz="1800" dirty="0">
              <a:latin typeface="+mn-lt"/>
            </a:rPr>
            <a:t>1</a:t>
          </a:r>
          <a:r>
            <a:rPr lang="en-US" sz="1800" baseline="30000" dirty="0">
              <a:latin typeface="+mn-lt"/>
            </a:rPr>
            <a:t>st</a:t>
          </a:r>
          <a:r>
            <a:rPr lang="en-US" sz="1800" dirty="0">
              <a:latin typeface="+mn-lt"/>
            </a:rPr>
            <a:t> 100 Queens Search</a:t>
          </a:r>
          <a:br>
            <a:rPr lang="en-US" sz="1800" dirty="0">
              <a:latin typeface="+mn-lt"/>
            </a:rPr>
          </a:br>
          <a:r>
            <a:rPr lang="en-US" sz="1800" dirty="0">
              <a:latin typeface="+mn-lt"/>
            </a:rPr>
            <a:t>Events &amp; Office Fit Out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rtl="0">
            <a:buFont typeface="Symbol" panose="05050102010706020507" pitchFamily="18" charset="2"/>
            <a:buChar char=""/>
          </a:pPr>
          <a:r>
            <a:rPr lang="en-US" sz="1800" dirty="0">
              <a:latin typeface="+mn-lt"/>
            </a:rPr>
            <a:t>3 Months </a:t>
          </a:r>
          <a:br>
            <a:rPr lang="en-US" sz="1800" dirty="0">
              <a:latin typeface="+mn-lt"/>
            </a:rPr>
          </a:br>
          <a:r>
            <a:rPr lang="en-US" sz="1800" dirty="0"/>
            <a:t>Govt. &amp; Private Partnerships</a:t>
          </a:r>
          <a:br>
            <a:rPr lang="en-US" sz="1800" dirty="0"/>
          </a:br>
          <a:r>
            <a:rPr lang="en-US" sz="1800" dirty="0"/>
            <a:t>Prototype, Launch, Feedback</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Series A Funding</a:t>
          </a:r>
          <a:br>
            <a:rPr lang="en-US" sz="1800" dirty="0"/>
          </a:br>
          <a:r>
            <a:rPr lang="en-US" sz="1800" dirty="0"/>
            <a:t>Growth, Growth, Growth</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rtl="0">
            <a:buFont typeface="Symbol" panose="05050102010706020507" pitchFamily="18" charset="2"/>
            <a:buChar char=""/>
          </a:pPr>
          <a:r>
            <a:rPr lang="en-US" sz="1800" dirty="0">
              <a:latin typeface="Walbaum Display"/>
            </a:rPr>
            <a:t>2 Months</a:t>
          </a:r>
          <a:br>
            <a:rPr lang="en-US" sz="1800" dirty="0"/>
          </a:br>
          <a:r>
            <a:rPr lang="en-US" sz="1800" dirty="0"/>
            <a:t>Celebrate 1</a:t>
          </a:r>
          <a:r>
            <a:rPr lang="en-US" sz="1800" baseline="30000" dirty="0"/>
            <a:t>st</a:t>
          </a:r>
          <a:r>
            <a:rPr lang="en-US" sz="1800" dirty="0"/>
            <a:t> 500 Queens</a:t>
          </a:r>
          <a:br>
            <a:rPr lang="en-US" sz="1800" dirty="0"/>
          </a:br>
          <a:r>
            <a:rPr lang="en-US" sz="1800" dirty="0">
              <a:latin typeface="Walbaum Display"/>
            </a:rPr>
            <a:t>Advance G20</a:t>
          </a:r>
          <a:r>
            <a:rPr lang="en-US" sz="1800" dirty="0"/>
            <a:t> Syndication</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Work Smart Ecosystem</a:t>
          </a:r>
          <a:br>
            <a:rPr lang="en-US" sz="1800" dirty="0"/>
          </a:br>
          <a:r>
            <a:rPr lang="en-US" sz="1800" dirty="0"/>
            <a:t>Diversify, Evolve, Assist Others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DC11C-4946-4514-A206-97685DABC044}">
      <dsp:nvSpPr>
        <dsp:cNvPr id="0" name=""/>
        <dsp:cNvSpPr/>
      </dsp:nvSpPr>
      <dsp:spPr>
        <a:xfrm>
          <a:off x="0" y="0"/>
          <a:ext cx="637381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19CB4-266C-46B7-A973-76ED495D1DB0}">
      <dsp:nvSpPr>
        <dsp:cNvPr id="0" name=""/>
        <dsp:cNvSpPr/>
      </dsp:nvSpPr>
      <dsp:spPr>
        <a:xfrm>
          <a:off x="0" y="0"/>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a:t>60+ Hours Non-VR plan &amp; Software Tutorials</a:t>
          </a:r>
          <a:endParaRPr lang="en-US" sz="2600" kern="1200"/>
        </a:p>
      </dsp:txBody>
      <dsp:txXfrm>
        <a:off x="0" y="0"/>
        <a:ext cx="6373813" cy="719931"/>
      </dsp:txXfrm>
    </dsp:sp>
    <dsp:sp modelId="{6D925BB9-27D7-4EE7-A925-B756795CA673}">
      <dsp:nvSpPr>
        <dsp:cNvPr id="0" name=""/>
        <dsp:cNvSpPr/>
      </dsp:nvSpPr>
      <dsp:spPr>
        <a:xfrm>
          <a:off x="0" y="719931"/>
          <a:ext cx="6373813" cy="0"/>
        </a:xfrm>
        <a:prstGeom prst="line">
          <a:avLst/>
        </a:prstGeom>
        <a:solidFill>
          <a:schemeClr val="accent2">
            <a:hueOff val="1098983"/>
            <a:satOff val="1172"/>
            <a:lumOff val="364"/>
            <a:alphaOff val="0"/>
          </a:schemeClr>
        </a:solidFill>
        <a:ln w="12700" cap="flat" cmpd="sng" algn="ctr">
          <a:solidFill>
            <a:schemeClr val="accent2">
              <a:hueOff val="1098983"/>
              <a:satOff val="1172"/>
              <a:lumOff val="3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A37FD-483F-4E41-939F-FFC5C859D1BF}">
      <dsp:nvSpPr>
        <dsp:cNvPr id="0" name=""/>
        <dsp:cNvSpPr/>
      </dsp:nvSpPr>
      <dsp:spPr>
        <a:xfrm>
          <a:off x="0" y="719931"/>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40+ Hours in VR Set-up of:</a:t>
          </a:r>
          <a:endParaRPr lang="en-US" sz="2600" kern="1200" dirty="0"/>
        </a:p>
      </dsp:txBody>
      <dsp:txXfrm>
        <a:off x="0" y="719931"/>
        <a:ext cx="6373813" cy="719931"/>
      </dsp:txXfrm>
    </dsp:sp>
    <dsp:sp modelId="{5E0E6343-2E87-41DF-AD74-D09E34431578}">
      <dsp:nvSpPr>
        <dsp:cNvPr id="0" name=""/>
        <dsp:cNvSpPr/>
      </dsp:nvSpPr>
      <dsp:spPr>
        <a:xfrm>
          <a:off x="0" y="1439862"/>
          <a:ext cx="6373813" cy="0"/>
        </a:xfrm>
        <a:prstGeom prst="line">
          <a:avLst/>
        </a:prstGeom>
        <a:solidFill>
          <a:schemeClr val="accent2">
            <a:hueOff val="2197966"/>
            <a:satOff val="2344"/>
            <a:lumOff val="729"/>
            <a:alphaOff val="0"/>
          </a:schemeClr>
        </a:solidFill>
        <a:ln w="12700" cap="flat" cmpd="sng" algn="ctr">
          <a:solidFill>
            <a:schemeClr val="accent2">
              <a:hueOff val="2197966"/>
              <a:satOff val="2344"/>
              <a:lumOff val="7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3A2EE8-AFE6-4D0B-8F5B-FF054136CCFB}">
      <dsp:nvSpPr>
        <dsp:cNvPr id="0" name=""/>
        <dsp:cNvSpPr/>
      </dsp:nvSpPr>
      <dsp:spPr>
        <a:xfrm>
          <a:off x="0" y="1439862"/>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Offices &amp; Spaces</a:t>
          </a:r>
          <a:endParaRPr lang="en-US" sz="2600" kern="1200" dirty="0"/>
        </a:p>
      </dsp:txBody>
      <dsp:txXfrm>
        <a:off x="0" y="1439862"/>
        <a:ext cx="6373813" cy="719931"/>
      </dsp:txXfrm>
    </dsp:sp>
    <dsp:sp modelId="{CFBE06F2-05B4-4022-B62C-61CEC485963E}">
      <dsp:nvSpPr>
        <dsp:cNvPr id="0" name=""/>
        <dsp:cNvSpPr/>
      </dsp:nvSpPr>
      <dsp:spPr>
        <a:xfrm>
          <a:off x="0" y="2159793"/>
          <a:ext cx="6373813" cy="0"/>
        </a:xfrm>
        <a:prstGeom prst="line">
          <a:avLst/>
        </a:prstGeom>
        <a:solidFill>
          <a:schemeClr val="accent2">
            <a:hueOff val="3296949"/>
            <a:satOff val="3516"/>
            <a:lumOff val="1093"/>
            <a:alphaOff val="0"/>
          </a:schemeClr>
        </a:solidFill>
        <a:ln w="12700" cap="flat" cmpd="sng" algn="ctr">
          <a:solidFill>
            <a:schemeClr val="accent2">
              <a:hueOff val="3296949"/>
              <a:satOff val="3516"/>
              <a:lumOff val="10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7F092D-99C9-4F8F-865D-7D52A27AEF27}">
      <dsp:nvSpPr>
        <dsp:cNvPr id="0" name=""/>
        <dsp:cNvSpPr/>
      </dsp:nvSpPr>
      <dsp:spPr>
        <a:xfrm>
          <a:off x="0" y="2159793"/>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Public Speaking Practice</a:t>
          </a:r>
          <a:endParaRPr lang="en-US" sz="2600" kern="1200" dirty="0"/>
        </a:p>
      </dsp:txBody>
      <dsp:txXfrm>
        <a:off x="0" y="2159793"/>
        <a:ext cx="6373813" cy="719931"/>
      </dsp:txXfrm>
    </dsp:sp>
    <dsp:sp modelId="{D23FFB26-457D-476C-B4B7-6B8F69E6E86C}">
      <dsp:nvSpPr>
        <dsp:cNvPr id="0" name=""/>
        <dsp:cNvSpPr/>
      </dsp:nvSpPr>
      <dsp:spPr>
        <a:xfrm>
          <a:off x="0" y="2879725"/>
          <a:ext cx="6373813" cy="0"/>
        </a:xfrm>
        <a:prstGeom prst="line">
          <a:avLst/>
        </a:prstGeom>
        <a:solidFill>
          <a:schemeClr val="accent2">
            <a:hueOff val="4395932"/>
            <a:satOff val="4689"/>
            <a:lumOff val="1458"/>
            <a:alphaOff val="0"/>
          </a:schemeClr>
        </a:solidFill>
        <a:ln w="12700" cap="flat" cmpd="sng" algn="ctr">
          <a:solidFill>
            <a:schemeClr val="accent2">
              <a:hueOff val="4395932"/>
              <a:satOff val="4689"/>
              <a:lumOff val="14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F771CD-A914-44B3-8795-BC6BA1804DD5}">
      <dsp:nvSpPr>
        <dsp:cNvPr id="0" name=""/>
        <dsp:cNvSpPr/>
      </dsp:nvSpPr>
      <dsp:spPr>
        <a:xfrm>
          <a:off x="0" y="2879724"/>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Aura &amp; Life Logging</a:t>
          </a:r>
          <a:endParaRPr lang="en-US" sz="2600" kern="1200" dirty="0"/>
        </a:p>
      </dsp:txBody>
      <dsp:txXfrm>
        <a:off x="0" y="2879724"/>
        <a:ext cx="6373813" cy="719931"/>
      </dsp:txXfrm>
    </dsp:sp>
    <dsp:sp modelId="{E4AA7487-319D-4DFB-BA79-AD3E3C9B6294}">
      <dsp:nvSpPr>
        <dsp:cNvPr id="0" name=""/>
        <dsp:cNvSpPr/>
      </dsp:nvSpPr>
      <dsp:spPr>
        <a:xfrm>
          <a:off x="0" y="3599656"/>
          <a:ext cx="6373813" cy="0"/>
        </a:xfrm>
        <a:prstGeom prst="line">
          <a:avLst/>
        </a:prstGeom>
        <a:solidFill>
          <a:schemeClr val="accent2">
            <a:hueOff val="5494914"/>
            <a:satOff val="5861"/>
            <a:lumOff val="1822"/>
            <a:alphaOff val="0"/>
          </a:schemeClr>
        </a:solidFill>
        <a:ln w="12700" cap="flat" cmpd="sng" algn="ctr">
          <a:solidFill>
            <a:schemeClr val="accent2">
              <a:hueOff val="5494914"/>
              <a:satOff val="5861"/>
              <a:lumOff val="18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24340-379F-4E41-A06E-DEBCE7CD0571}">
      <dsp:nvSpPr>
        <dsp:cNvPr id="0" name=""/>
        <dsp:cNvSpPr/>
      </dsp:nvSpPr>
      <dsp:spPr>
        <a:xfrm>
          <a:off x="0" y="3599656"/>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100+ Hours Product Development</a:t>
          </a:r>
          <a:endParaRPr lang="en-US" sz="2600" kern="1200" dirty="0"/>
        </a:p>
      </dsp:txBody>
      <dsp:txXfrm>
        <a:off x="0" y="3599656"/>
        <a:ext cx="6373813" cy="719931"/>
      </dsp:txXfrm>
    </dsp:sp>
    <dsp:sp modelId="{32AF33A1-EFA3-48C9-9318-A8C535CA13FE}">
      <dsp:nvSpPr>
        <dsp:cNvPr id="0" name=""/>
        <dsp:cNvSpPr/>
      </dsp:nvSpPr>
      <dsp:spPr>
        <a:xfrm>
          <a:off x="0" y="4319587"/>
          <a:ext cx="6373813" cy="0"/>
        </a:xfrm>
        <a:prstGeom prst="line">
          <a:avLst/>
        </a:prstGeom>
        <a:solidFill>
          <a:schemeClr val="accent2">
            <a:hueOff val="6593897"/>
            <a:satOff val="7033"/>
            <a:lumOff val="2187"/>
            <a:alphaOff val="0"/>
          </a:schemeClr>
        </a:solidFill>
        <a:ln w="12700" cap="flat" cmpd="sng" algn="ctr">
          <a:solidFill>
            <a:schemeClr val="accent2">
              <a:hueOff val="6593897"/>
              <a:satOff val="7033"/>
              <a:lumOff val="21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B3713-8193-4377-AF30-C0CB82F798B8}">
      <dsp:nvSpPr>
        <dsp:cNvPr id="0" name=""/>
        <dsp:cNvSpPr/>
      </dsp:nvSpPr>
      <dsp:spPr>
        <a:xfrm>
          <a:off x="0" y="4319587"/>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100+ Hours Business Development</a:t>
          </a:r>
          <a:endParaRPr lang="en-US" sz="2600" kern="1200" dirty="0"/>
        </a:p>
      </dsp:txBody>
      <dsp:txXfrm>
        <a:off x="0" y="4319587"/>
        <a:ext cx="6373813" cy="719931"/>
      </dsp:txXfrm>
    </dsp:sp>
    <dsp:sp modelId="{63B6CC1D-7310-4D6B-9D23-8171F53519F8}">
      <dsp:nvSpPr>
        <dsp:cNvPr id="0" name=""/>
        <dsp:cNvSpPr/>
      </dsp:nvSpPr>
      <dsp:spPr>
        <a:xfrm>
          <a:off x="0" y="5039518"/>
          <a:ext cx="6373813" cy="0"/>
        </a:xfrm>
        <a:prstGeom prst="line">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E3FD4-A9D2-459A-A246-9F7171F7C4A3}">
      <dsp:nvSpPr>
        <dsp:cNvPr id="0" name=""/>
        <dsp:cNvSpPr/>
      </dsp:nvSpPr>
      <dsp:spPr>
        <a:xfrm>
          <a:off x="0" y="5039518"/>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200+ Hours Training &amp; Refinement</a:t>
          </a:r>
          <a:endParaRPr lang="en-US" sz="2600" kern="1200" dirty="0"/>
        </a:p>
      </dsp:txBody>
      <dsp:txXfrm>
        <a:off x="0" y="5039518"/>
        <a:ext cx="6373813" cy="719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1 Month Fund Launch</a:t>
          </a:r>
          <a:br>
            <a:rPr lang="en-US" sz="1800" kern="1200" dirty="0">
              <a:latin typeface="+mn-lt"/>
            </a:rPr>
          </a:br>
          <a:r>
            <a:rPr lang="en-US" sz="1800" kern="1200" dirty="0">
              <a:latin typeface="+mn-lt"/>
            </a:rPr>
            <a:t>1</a:t>
          </a:r>
          <a:r>
            <a:rPr lang="en-US" sz="1800" kern="1200" baseline="30000" dirty="0">
              <a:latin typeface="+mn-lt"/>
            </a:rPr>
            <a:t>st</a:t>
          </a:r>
          <a:r>
            <a:rPr lang="en-US" sz="1800" kern="1200" dirty="0">
              <a:latin typeface="+mn-lt"/>
            </a:rPr>
            <a:t> 100 Queens Search</a:t>
          </a:r>
          <a:br>
            <a:rPr lang="en-US" sz="1800" kern="1200" dirty="0">
              <a:latin typeface="+mn-lt"/>
            </a:rPr>
          </a:br>
          <a:r>
            <a:rPr lang="en-US" sz="1800" kern="1200" dirty="0">
              <a:latin typeface="+mn-lt"/>
            </a:rPr>
            <a:t>Events &amp; Office Fit Out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3 Months </a:t>
          </a:r>
          <a:br>
            <a:rPr lang="en-US" sz="1800" kern="1200" dirty="0">
              <a:latin typeface="+mn-lt"/>
            </a:rPr>
          </a:br>
          <a:r>
            <a:rPr lang="en-US" sz="1800" kern="1200" dirty="0"/>
            <a:t>Govt. &amp; Private Partnerships</a:t>
          </a:r>
          <a:br>
            <a:rPr lang="en-US" sz="1800" kern="1200" dirty="0"/>
          </a:br>
          <a:r>
            <a:rPr lang="en-US" sz="1800" kern="1200" dirty="0"/>
            <a:t>Prototype, Launch, Feedback</a:t>
          </a:r>
          <a:endParaRPr lang="en-US" sz="1800" kern="1200" dirty="0">
            <a:latin typeface="+mn-lt"/>
          </a:endParaRP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Series A Funding</a:t>
          </a:r>
          <a:br>
            <a:rPr lang="en-US" sz="1800" kern="1200" dirty="0"/>
          </a:br>
          <a:r>
            <a:rPr lang="en-US" sz="1800" kern="1200" dirty="0"/>
            <a:t>Growth, Growth, Growth</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Work Smart Ecosystem</a:t>
          </a:r>
          <a:br>
            <a:rPr lang="en-US" sz="1800" kern="1200" dirty="0"/>
          </a:br>
          <a:r>
            <a:rPr lang="en-US" sz="1800" kern="1200" dirty="0"/>
            <a:t>Diversify, Evolve, Assist Others</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2 Months</a:t>
          </a:r>
          <a:br>
            <a:rPr lang="en-US" sz="1800" kern="1200" dirty="0"/>
          </a:br>
          <a:r>
            <a:rPr lang="en-US" sz="1800" kern="1200" dirty="0"/>
            <a:t>Celebrate 1</a:t>
          </a:r>
          <a:r>
            <a:rPr lang="en-US" sz="1800" kern="1200" baseline="30000" dirty="0"/>
            <a:t>st</a:t>
          </a:r>
          <a:r>
            <a:rPr lang="en-US" sz="1800" kern="1200" dirty="0"/>
            <a:t> 500 Queens</a:t>
          </a:r>
          <a:br>
            <a:rPr lang="en-US" sz="1800" kern="1200" dirty="0"/>
          </a:br>
          <a:r>
            <a:rPr lang="en-US" sz="1800" kern="1200" dirty="0">
              <a:latin typeface="Walbaum Display"/>
            </a:rPr>
            <a:t>Advance G20</a:t>
          </a:r>
          <a:r>
            <a:rPr lang="en-US" sz="1800" kern="1200" dirty="0"/>
            <a:t> Syndication</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49B58D-8E11-42B7-9469-FB688757C8B4}" type="datetimeFigureOut">
              <a:rPr lang="en-AU" smtClean="0"/>
              <a:t>21/12/2023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C60972-089E-4E4A-BE57-9A7DE7A5A7EE}" type="slidenum">
              <a:rPr lang="en-AU" smtClean="0"/>
              <a:t>‹#›</a:t>
            </a:fld>
            <a:endParaRPr lang="en-AU"/>
          </a:p>
        </p:txBody>
      </p:sp>
    </p:spTree>
    <p:extLst>
      <p:ext uri="{BB962C8B-B14F-4D97-AF65-F5344CB8AC3E}">
        <p14:creationId xmlns:p14="http://schemas.microsoft.com/office/powerpoint/2010/main" val="379896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2DC0559-D619-4E56-BF6F-3712370C21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54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24357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126307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35538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111568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9195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452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45413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225847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2428617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7140347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2.jpeg"/><Relationship Id="rId4" Type="http://schemas.openxmlformats.org/officeDocument/2006/relationships/hyperlink" Target="https://youtube.com/playlist?list=PL9jLSm_Ni6aH-mKHflIbnavMhTPDByV7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image" Target="../media/image21.jpg"/><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8.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650761" y="685800"/>
            <a:ext cx="4369790" cy="3971926"/>
          </a:xfrm>
        </p:spPr>
        <p:txBody>
          <a:bodyPr anchor="b" anchorCtr="0">
            <a:normAutofit fontScale="90000"/>
          </a:bodyPr>
          <a:lstStyle/>
          <a:p>
            <a:r>
              <a:rPr lang="en-US" sz="5300" b="1" dirty="0">
                <a:latin typeface="Algerian" panose="04020705040A02060702" pitchFamily="82" charset="0"/>
              </a:rPr>
              <a:t>500 Queens VC</a:t>
            </a:r>
            <a:br>
              <a:rPr lang="en-US" sz="5300" b="1" dirty="0">
                <a:latin typeface="Algerian" panose="04020705040A02060702" pitchFamily="82" charset="0"/>
              </a:rPr>
            </a:br>
            <a:r>
              <a:rPr lang="en-US" sz="2700" b="1" dirty="0">
                <a:latin typeface="Algerian" panose="04020705040A02060702" pitchFamily="82" charset="0"/>
              </a:rPr>
              <a:t>limited Financial model</a:t>
            </a:r>
            <a:br>
              <a:rPr lang="en-US" sz="3100" b="1" dirty="0">
                <a:latin typeface="Algerian" panose="04020705040A02060702" pitchFamily="82" charset="0"/>
              </a:rPr>
            </a:br>
            <a:br>
              <a:rPr lang="en-US" dirty="0"/>
            </a:br>
            <a:r>
              <a:rPr lang="en-US" dirty="0"/>
              <a:t>Assisting 500+ New Female Founder Startups in Queensland, Australia 2021</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06080" y="4876800"/>
            <a:ext cx="3565524" cy="928688"/>
          </a:xfrm>
        </p:spPr>
        <p:txBody>
          <a:bodyPr>
            <a:normAutofit/>
          </a:bodyPr>
          <a:lstStyle/>
          <a:p>
            <a:r>
              <a:rPr lang="en-US" dirty="0"/>
              <a:t>Presented By:</a:t>
            </a:r>
            <a:br>
              <a:rPr lang="en-US" dirty="0"/>
            </a:br>
            <a:r>
              <a:rPr lang="en-US" dirty="0"/>
              <a:t>  Luke Catalyst Nathan Hayes</a:t>
            </a:r>
          </a:p>
        </p:txBody>
      </p:sp>
      <p:sp>
        <p:nvSpPr>
          <p:cNvPr id="8" name="Title 1">
            <a:extLst>
              <a:ext uri="{FF2B5EF4-FFF2-40B4-BE49-F238E27FC236}">
                <a16:creationId xmlns:a16="http://schemas.microsoft.com/office/drawing/2014/main" id="{77CDC8DC-9C9F-4964-9D75-C7CE48BC72BB}"/>
              </a:ext>
            </a:extLst>
          </p:cNvPr>
          <p:cNvSpPr txBox="1">
            <a:spLocks/>
          </p:cNvSpPr>
          <p:nvPr/>
        </p:nvSpPr>
        <p:spPr>
          <a:xfrm>
            <a:off x="479639" y="5177552"/>
            <a:ext cx="6493078" cy="327184"/>
          </a:xfrm>
          <a:prstGeom prst="rect">
            <a:avLst/>
          </a:prstGeom>
        </p:spPr>
        <p:txBody>
          <a:bodyPr vert="horz" wrap="square" lIns="0" tIns="0" rIns="0" bIns="0" rtlCol="0" anchor="b" anchorCtr="0">
            <a:normAutofit fontScale="62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12B1BF">
                    <a:lumMod val="40000"/>
                    <a:lumOff val="60000"/>
                  </a:srgbClr>
                </a:solidFill>
                <a:effectLst/>
                <a:uLnTx/>
                <a:uFillTx/>
                <a:latin typeface="Walbaum Display"/>
                <a:ea typeface="+mj-ea"/>
                <a:cs typeface="+mj-cs"/>
                <a:hlinkClick r:id="rId4">
                  <a:extLst>
                    <a:ext uri="{A12FA001-AC4F-418D-AE19-62706E023703}">
                      <ahyp:hlinkClr xmlns:ahyp="http://schemas.microsoft.com/office/drawing/2018/hyperlinkcolor" val="tx"/>
                    </a:ext>
                  </a:extLst>
                </a:hlinkClick>
              </a:rPr>
              <a:t>https://youtube.com/playlist?list=PL9jLSm_Ni6aH-mKHflIbnavMhTPDByV7e</a:t>
            </a:r>
            <a:r>
              <a:rPr kumimoji="0" lang="en-GB" sz="2400" b="0" i="0" u="none" strike="noStrike" kern="1200" cap="none" spc="0" normalizeH="0" baseline="0" noProof="0" dirty="0">
                <a:ln>
                  <a:noFill/>
                </a:ln>
                <a:solidFill>
                  <a:srgbClr val="12B1BF">
                    <a:lumMod val="40000"/>
                    <a:lumOff val="60000"/>
                  </a:srgbClr>
                </a:solidFill>
                <a:effectLst/>
                <a:uLnTx/>
                <a:uFillTx/>
                <a:latin typeface="Walbaum Display"/>
                <a:ea typeface="+mj-ea"/>
                <a:cs typeface="+mj-cs"/>
              </a:rPr>
              <a:t> </a:t>
            </a:r>
          </a:p>
        </p:txBody>
      </p:sp>
      <p:sp>
        <p:nvSpPr>
          <p:cNvPr id="9" name="Subtitle 2">
            <a:extLst>
              <a:ext uri="{FF2B5EF4-FFF2-40B4-BE49-F238E27FC236}">
                <a16:creationId xmlns:a16="http://schemas.microsoft.com/office/drawing/2014/main" id="{E668F8B6-B1EC-46F3-AD5C-E239119660E2}"/>
              </a:ext>
            </a:extLst>
          </p:cNvPr>
          <p:cNvSpPr txBox="1">
            <a:spLocks/>
          </p:cNvSpPr>
          <p:nvPr/>
        </p:nvSpPr>
        <p:spPr>
          <a:xfrm>
            <a:off x="1253878" y="4876800"/>
            <a:ext cx="4944601" cy="327184"/>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mn-ea"/>
                <a:cs typeface="+mn-cs"/>
              </a:rPr>
              <a:t>Limited Financial Model.</a:t>
            </a:r>
          </a:p>
        </p:txBody>
      </p:sp>
      <p:sp>
        <p:nvSpPr>
          <p:cNvPr id="10" name="Footer Placeholder 13">
            <a:extLst>
              <a:ext uri="{FF2B5EF4-FFF2-40B4-BE49-F238E27FC236}">
                <a16:creationId xmlns:a16="http://schemas.microsoft.com/office/drawing/2014/main" id="{CB214098-7047-4D17-B59D-E035E460974F}"/>
              </a:ext>
            </a:extLst>
          </p:cNvPr>
          <p:cNvSpPr txBox="1">
            <a:spLocks/>
          </p:cNvSpPr>
          <p:nvPr/>
        </p:nvSpPr>
        <p:spPr>
          <a:xfrm>
            <a:off x="141317" y="6333916"/>
            <a:ext cx="11879234" cy="327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Gill Sans MT"/>
                <a:ea typeface="+mn-ea"/>
                <a:cs typeface="+mn-cs"/>
              </a:rPr>
              <a:t>Disclaimer:</a:t>
            </a:r>
            <a:r>
              <a:rPr kumimoji="0" lang="en-US" sz="1800" b="0" i="0" u="none" strike="noStrike" kern="1200" cap="none" spc="0" normalizeH="0" baseline="0" noProof="0" dirty="0">
                <a:ln>
                  <a:noFill/>
                </a:ln>
                <a:solidFill>
                  <a:prstClr val="white"/>
                </a:solidFill>
                <a:effectLst/>
                <a:uLnTx/>
                <a:uFillTx/>
                <a:latin typeface="Gill Sans MT"/>
                <a:ea typeface="+mn-ea"/>
                <a:cs typeface="+mn-cs"/>
              </a:rPr>
              <a:t>  All 100+ Start-ups will have female CEOs, plus have majority female executive.  All other genders are welcome.</a:t>
            </a:r>
          </a:p>
        </p:txBody>
      </p:sp>
      <p:pic>
        <p:nvPicPr>
          <p:cNvPr id="4" name="Picture 3" descr="A picture containing shape&#10;&#10;Description automatically generated">
            <a:extLst>
              <a:ext uri="{FF2B5EF4-FFF2-40B4-BE49-F238E27FC236}">
                <a16:creationId xmlns:a16="http://schemas.microsoft.com/office/drawing/2014/main" id="{942DEBC6-7421-6908-5FFA-CB7634E16243}"/>
              </a:ext>
            </a:extLst>
          </p:cNvPr>
          <p:cNvPicPr>
            <a:picLocks noChangeAspect="1"/>
          </p:cNvPicPr>
          <p:nvPr/>
        </p:nvPicPr>
        <p:blipFill>
          <a:blip r:embed="rId5"/>
          <a:stretch>
            <a:fillRect/>
          </a:stretch>
        </p:blipFill>
        <p:spPr>
          <a:xfrm>
            <a:off x="2216742" y="180109"/>
            <a:ext cx="2978698" cy="4627418"/>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a:lstStyle/>
          <a:p>
            <a:r>
              <a:rPr lang="en-US" dirty="0"/>
              <a:t>Introduction</a:t>
            </a:r>
          </a:p>
        </p:txBody>
      </p:sp>
      <p:pic>
        <p:nvPicPr>
          <p:cNvPr id="18" name="Picture Placeholder 17">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3"/>
          <a:srcRect t="1907" b="1907"/>
          <a:stretch/>
        </p:blipFill>
        <p:spPr>
          <a:xfrm>
            <a:off x="0" y="0"/>
            <a:ext cx="4014214" cy="3776472"/>
          </a:xfr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4014214" y="0"/>
            <a:ext cx="2331721" cy="3776472"/>
          </a:xfr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400031" y="0"/>
            <a:ext cx="2791969" cy="3776472"/>
          </a:xfrm>
        </p:spPr>
      </p:pic>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white">
                  <a:lumMod val="65000"/>
                  <a:alpha val="80000"/>
                </a:prstClr>
              </a:solidFill>
              <a:effectLst/>
              <a:uLnTx/>
              <a:uFillTx/>
              <a:latin typeface="Gill Sans MT"/>
              <a:ea typeface="+mn-ea"/>
              <a:cs typeface="+mn-cs"/>
            </a:endParaRPr>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345935" y="0"/>
            <a:ext cx="3054096" cy="3776472"/>
          </a:xfrm>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76675" y="4508500"/>
            <a:ext cx="5880683" cy="1563688"/>
          </a:xfrm>
          <a:noFill/>
        </p:spPr>
        <p:txBody>
          <a:bodyPr>
            <a:normAutofit/>
          </a:bodyPr>
          <a:lstStyle/>
          <a:p>
            <a:pPr marL="0" indent="0">
              <a:buNone/>
            </a:pPr>
            <a:r>
              <a:rPr lang="en-US" dirty="0"/>
              <a:t>There are infinite futures awaiting female will power to bring them into our common reality. If you truly desire gender equality, then you must be willing to create the future through visionary long term civilisation planning.</a:t>
            </a:r>
          </a:p>
        </p:txBody>
      </p:sp>
    </p:spTree>
    <p:extLst>
      <p:ext uri="{BB962C8B-B14F-4D97-AF65-F5344CB8AC3E}">
        <p14:creationId xmlns:p14="http://schemas.microsoft.com/office/powerpoint/2010/main" val="21588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1657636"/>
            <a:ext cx="4004358" cy="1816048"/>
          </a:xfrm>
        </p:spPr>
        <p:txBody>
          <a:bodyPr/>
          <a:lstStyle/>
          <a:p>
            <a:r>
              <a:rPr lang="en-US" dirty="0"/>
              <a:t>Brisbane City,</a:t>
            </a:r>
            <a:br>
              <a:rPr lang="en-US" dirty="0"/>
            </a:br>
            <a:r>
              <a:rPr lang="en-US" dirty="0"/>
              <a:t>Queensland.</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3785666"/>
            <a:ext cx="4396976" cy="3415519"/>
          </a:xfrm>
        </p:spPr>
        <p:txBody>
          <a:bodyPr/>
          <a:lstStyle/>
          <a:p>
            <a:r>
              <a:rPr lang="en-US" dirty="0"/>
              <a:t>1:  World Leading Ecosystems</a:t>
            </a:r>
          </a:p>
          <a:p>
            <a:r>
              <a:rPr lang="en-US" dirty="0"/>
              <a:t>2:  Worlds Biggest Moonshots</a:t>
            </a:r>
          </a:p>
          <a:p>
            <a:r>
              <a:rPr lang="en-US" dirty="0"/>
              <a:t>3:  Worlds Most Trustworthy A.I.</a:t>
            </a:r>
          </a:p>
          <a:p>
            <a:r>
              <a:rPr lang="en-US" dirty="0"/>
              <a:t>4:  Worlds Biggest Box Office Hits</a:t>
            </a:r>
          </a:p>
          <a:p>
            <a:r>
              <a:rPr lang="en-US" dirty="0"/>
              <a:t>5:  Worlds 1</a:t>
            </a:r>
            <a:r>
              <a:rPr lang="en-US" baseline="30000" dirty="0"/>
              <a:t>st</a:t>
            </a:r>
            <a:r>
              <a:rPr lang="en-US" dirty="0"/>
              <a:t> Autonomously Built City</a:t>
            </a:r>
          </a:p>
          <a:p>
            <a:endParaRPr lang="en-US" dirty="0"/>
          </a:p>
        </p:txBody>
      </p:sp>
      <p:pic>
        <p:nvPicPr>
          <p:cNvPr id="13" name="Picture 12">
            <a:extLst>
              <a:ext uri="{FF2B5EF4-FFF2-40B4-BE49-F238E27FC236}">
                <a16:creationId xmlns:a16="http://schemas.microsoft.com/office/drawing/2014/main" id="{419EEAC9-FE93-4ABE-916D-5439ECE9C6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09097" y="1784630"/>
            <a:ext cx="5515110" cy="3171801"/>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4073DF8E-8159-4FBD-A9C6-66B41435D124}"/>
              </a:ext>
            </a:extLst>
          </p:cNvPr>
          <p:cNvPicPr>
            <a:picLocks noChangeAspect="1"/>
          </p:cNvPicPr>
          <p:nvPr/>
        </p:nvPicPr>
        <p:blipFill>
          <a:blip r:embed="rId3"/>
          <a:stretch>
            <a:fillRect/>
          </a:stretch>
        </p:blipFill>
        <p:spPr>
          <a:xfrm>
            <a:off x="6509096" y="191000"/>
            <a:ext cx="5515111" cy="1816047"/>
          </a:xfrm>
          <a:prstGeom prst="rect">
            <a:avLst/>
          </a:prstGeom>
        </p:spPr>
      </p:pic>
      <p:pic>
        <p:nvPicPr>
          <p:cNvPr id="17" name="Picture 16">
            <a:extLst>
              <a:ext uri="{FF2B5EF4-FFF2-40B4-BE49-F238E27FC236}">
                <a16:creationId xmlns:a16="http://schemas.microsoft.com/office/drawing/2014/main" id="{BEE2BF34-9360-4295-A4CC-A739D20F877B}"/>
              </a:ext>
            </a:extLst>
          </p:cNvPr>
          <p:cNvPicPr>
            <a:picLocks noChangeAspect="1"/>
          </p:cNvPicPr>
          <p:nvPr/>
        </p:nvPicPr>
        <p:blipFill>
          <a:blip r:embed="rId4"/>
          <a:stretch>
            <a:fillRect/>
          </a:stretch>
        </p:blipFill>
        <p:spPr>
          <a:xfrm>
            <a:off x="6509096" y="4776876"/>
            <a:ext cx="5535107" cy="1897135"/>
          </a:xfrm>
          <a:prstGeom prst="rect">
            <a:avLst/>
          </a:prstGeom>
        </p:spPr>
      </p:pic>
      <p:pic>
        <p:nvPicPr>
          <p:cNvPr id="19" name="Picture Placeholder 7">
            <a:extLst>
              <a:ext uri="{FF2B5EF4-FFF2-40B4-BE49-F238E27FC236}">
                <a16:creationId xmlns:a16="http://schemas.microsoft.com/office/drawing/2014/main" id="{0075A174-3DD2-4B25-9BBE-4103CEDAD92B}"/>
              </a:ext>
            </a:extLst>
          </p:cNvPr>
          <p:cNvPicPr>
            <a:picLocks noChangeAspect="1"/>
          </p:cNvPicPr>
          <p:nvPr/>
        </p:nvPicPr>
        <p:blipFill>
          <a:blip r:embed="rId5"/>
          <a:srcRect l="6828" r="6828"/>
          <a:stretch/>
        </p:blipFill>
        <p:spPr>
          <a:xfrm>
            <a:off x="3764841" y="2825397"/>
            <a:ext cx="2783914" cy="27839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TextBox 11">
            <a:extLst>
              <a:ext uri="{FF2B5EF4-FFF2-40B4-BE49-F238E27FC236}">
                <a16:creationId xmlns:a16="http://schemas.microsoft.com/office/drawing/2014/main" id="{2AC24A34-067D-4B3C-9A0E-305E48A5DFE1}"/>
              </a:ext>
            </a:extLst>
          </p:cNvPr>
          <p:cNvSpPr txBox="1"/>
          <p:nvPr/>
        </p:nvSpPr>
        <p:spPr>
          <a:xfrm>
            <a:off x="301481" y="397235"/>
            <a:ext cx="6071610"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Algerian" panose="04020705040A02060702" pitchFamily="82" charset="0"/>
                <a:ea typeface="+mn-ea"/>
                <a:cs typeface="+mn-cs"/>
              </a:rPr>
              <a:t>500 Queens V.C.</a:t>
            </a:r>
            <a:endParaRPr kumimoji="0" lang="en-AU" sz="60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31323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A5E8-7B99-4DA2-93F9-8CF7D8A38E2C}"/>
              </a:ext>
            </a:extLst>
          </p:cNvPr>
          <p:cNvSpPr>
            <a:spLocks noGrp="1"/>
          </p:cNvSpPr>
          <p:nvPr>
            <p:ph type="title"/>
          </p:nvPr>
        </p:nvSpPr>
        <p:spPr>
          <a:xfrm>
            <a:off x="550864" y="549275"/>
            <a:ext cx="4247568" cy="1997855"/>
          </a:xfrm>
        </p:spPr>
        <p:txBody>
          <a:bodyPr/>
          <a:lstStyle/>
          <a:p>
            <a:r>
              <a:rPr lang="en-AU" dirty="0"/>
              <a:t>Long Term Civilisation Plan 2032 to Infinity</a:t>
            </a:r>
          </a:p>
        </p:txBody>
      </p:sp>
      <p:sp>
        <p:nvSpPr>
          <p:cNvPr id="3" name="Content Placeholder 2">
            <a:extLst>
              <a:ext uri="{FF2B5EF4-FFF2-40B4-BE49-F238E27FC236}">
                <a16:creationId xmlns:a16="http://schemas.microsoft.com/office/drawing/2014/main" id="{C10FEC08-BF97-4F33-835E-1098A2CC0182}"/>
              </a:ext>
            </a:extLst>
          </p:cNvPr>
          <p:cNvSpPr>
            <a:spLocks noGrp="1"/>
          </p:cNvSpPr>
          <p:nvPr>
            <p:ph idx="1"/>
          </p:nvPr>
        </p:nvSpPr>
        <p:spPr>
          <a:xfrm>
            <a:off x="550863" y="2677306"/>
            <a:ext cx="4396976" cy="3750926"/>
          </a:xfrm>
        </p:spPr>
        <p:txBody>
          <a:bodyPr/>
          <a:lstStyle/>
          <a:p>
            <a:r>
              <a:rPr lang="en-AU" dirty="0"/>
              <a:t>Solve Existential Threats of Life on Earth to ensure longevity of human civilisation. Consider that Earth is a water planet with a history of being frozen or melted, pelted by space rocks, ionized by solar mega flares, CME’s and even micro nova events. It’s sky’s blocked out by volcano eruptions, it’s oceans pushed over entire continents from radical earthquakes and the poles re-positioning. </a:t>
            </a:r>
          </a:p>
        </p:txBody>
      </p:sp>
      <p:pic>
        <p:nvPicPr>
          <p:cNvPr id="14" name="Picture Placeholder 13" descr="1000km2 of inner Moreton Bay could support Millions of people and animals in a subterranean city of multiple layers beneath the bay, it's sands and mud.">
            <a:extLst>
              <a:ext uri="{FF2B5EF4-FFF2-40B4-BE49-F238E27FC236}">
                <a16:creationId xmlns:a16="http://schemas.microsoft.com/office/drawing/2014/main" id="{BFDA7975-6088-4B05-BEFB-8ECE488199F3}"/>
              </a:ext>
            </a:extLst>
          </p:cNvPr>
          <p:cNvPicPr>
            <a:picLocks noGrp="1" noChangeAspect="1"/>
          </p:cNvPicPr>
          <p:nvPr>
            <p:ph type="pic" sz="quarter" idx="14"/>
          </p:nvPr>
        </p:nvPicPr>
        <p:blipFill>
          <a:blip r:embed="rId2"/>
          <a:srcRect l="9033" r="9033"/>
          <a:stretch>
            <a:fillRect/>
          </a:stretch>
        </p:blipFill>
        <p:spPr>
          <a:xfrm>
            <a:off x="5701295" y="1847088"/>
            <a:ext cx="4247568" cy="4247568"/>
          </a:xfrm>
        </p:spPr>
      </p:pic>
      <p:pic>
        <p:nvPicPr>
          <p:cNvPr id="12" name="Picture Placeholder 11">
            <a:extLst>
              <a:ext uri="{FF2B5EF4-FFF2-40B4-BE49-F238E27FC236}">
                <a16:creationId xmlns:a16="http://schemas.microsoft.com/office/drawing/2014/main" id="{18F30A70-AFB8-42BF-84ED-1AC38B602B72}"/>
              </a:ext>
            </a:extLst>
          </p:cNvPr>
          <p:cNvPicPr>
            <a:picLocks noGrp="1" noChangeAspect="1"/>
          </p:cNvPicPr>
          <p:nvPr>
            <p:ph type="pic" sz="quarter" idx="15"/>
          </p:nvPr>
        </p:nvPicPr>
        <p:blipFill>
          <a:blip r:embed="rId3"/>
          <a:srcRect l="16646" r="16646"/>
          <a:stretch/>
        </p:blipFill>
        <p:spPr>
          <a:xfrm>
            <a:off x="9179001" y="3233660"/>
            <a:ext cx="2936876" cy="2936876"/>
          </a:xfrm>
        </p:spPr>
      </p:pic>
      <p:sp>
        <p:nvSpPr>
          <p:cNvPr id="9" name="Slide Number Placeholder 8">
            <a:extLst>
              <a:ext uri="{FF2B5EF4-FFF2-40B4-BE49-F238E27FC236}">
                <a16:creationId xmlns:a16="http://schemas.microsoft.com/office/drawing/2014/main" id="{61F73EBF-5223-4AD8-BCF5-6EB517A4B8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prstClr val="white">
                  <a:alpha val="80000"/>
                </a:prstClr>
              </a:solidFill>
              <a:effectLst/>
              <a:uLnTx/>
              <a:uFillTx/>
              <a:latin typeface="Gill Sans MT"/>
              <a:ea typeface="+mn-ea"/>
              <a:cs typeface="+mn-cs"/>
            </a:endParaRPr>
          </a:p>
        </p:txBody>
      </p:sp>
      <p:sp>
        <p:nvSpPr>
          <p:cNvPr id="10" name="Oval 9">
            <a:extLst>
              <a:ext uri="{FF2B5EF4-FFF2-40B4-BE49-F238E27FC236}">
                <a16:creationId xmlns:a16="http://schemas.microsoft.com/office/drawing/2014/main" id="{3AF263E8-2AA1-4C5B-BDFB-711B9382A5B2}"/>
              </a:ext>
            </a:extLst>
          </p:cNvPr>
          <p:cNvSpPr/>
          <p:nvPr/>
        </p:nvSpPr>
        <p:spPr>
          <a:xfrm>
            <a:off x="8425545" y="851987"/>
            <a:ext cx="2759893" cy="2759893"/>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17639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A5E8-7B99-4DA2-93F9-8CF7D8A38E2C}"/>
              </a:ext>
            </a:extLst>
          </p:cNvPr>
          <p:cNvSpPr>
            <a:spLocks noGrp="1"/>
          </p:cNvSpPr>
          <p:nvPr>
            <p:ph type="title"/>
          </p:nvPr>
        </p:nvSpPr>
        <p:spPr>
          <a:xfrm>
            <a:off x="550864" y="549275"/>
            <a:ext cx="4247568" cy="1997855"/>
          </a:xfrm>
        </p:spPr>
        <p:txBody>
          <a:bodyPr/>
          <a:lstStyle/>
          <a:p>
            <a:r>
              <a:rPr lang="en-AU" dirty="0"/>
              <a:t>Understanding Characteristics &amp; Compatibility</a:t>
            </a:r>
          </a:p>
        </p:txBody>
      </p:sp>
      <p:sp>
        <p:nvSpPr>
          <p:cNvPr id="3" name="Content Placeholder 2">
            <a:extLst>
              <a:ext uri="{FF2B5EF4-FFF2-40B4-BE49-F238E27FC236}">
                <a16:creationId xmlns:a16="http://schemas.microsoft.com/office/drawing/2014/main" id="{C10FEC08-BF97-4F33-835E-1098A2CC0182}"/>
              </a:ext>
            </a:extLst>
          </p:cNvPr>
          <p:cNvSpPr>
            <a:spLocks noGrp="1"/>
          </p:cNvSpPr>
          <p:nvPr>
            <p:ph idx="1"/>
          </p:nvPr>
        </p:nvSpPr>
        <p:spPr>
          <a:xfrm>
            <a:off x="550862" y="2677306"/>
            <a:ext cx="4734201" cy="3750926"/>
          </a:xfrm>
        </p:spPr>
        <p:txBody>
          <a:bodyPr/>
          <a:lstStyle/>
          <a:p>
            <a:pPr marL="342900" indent="-342900">
              <a:buFont typeface="Arial" panose="020B0604020202020204" pitchFamily="34" charset="0"/>
              <a:buChar char="•"/>
            </a:pPr>
            <a:r>
              <a:rPr lang="en-AU" dirty="0"/>
              <a:t>Myers Briggs 16 Personalities</a:t>
            </a:r>
          </a:p>
          <a:p>
            <a:pPr marL="342900" indent="-342900">
              <a:buFont typeface="Arial" panose="020B0604020202020204" pitchFamily="34" charset="0"/>
              <a:buChar char="•"/>
            </a:pPr>
            <a:r>
              <a:rPr lang="en-AU" dirty="0"/>
              <a:t>Self Reflection Meditations</a:t>
            </a:r>
          </a:p>
          <a:p>
            <a:pPr marL="342900" indent="-342900">
              <a:buFont typeface="Arial" panose="020B0604020202020204" pitchFamily="34" charset="0"/>
              <a:buChar char="•"/>
            </a:pPr>
            <a:r>
              <a:rPr lang="en-AU" dirty="0"/>
              <a:t>Aura of Intelligence Development</a:t>
            </a:r>
          </a:p>
          <a:p>
            <a:pPr marL="342900" indent="-342900">
              <a:buFont typeface="Arial" panose="020B0604020202020204" pitchFamily="34" charset="0"/>
              <a:buChar char="•"/>
            </a:pPr>
            <a:r>
              <a:rPr lang="en-AU" dirty="0"/>
              <a:t>Leadership and Team Building</a:t>
            </a:r>
          </a:p>
          <a:p>
            <a:pPr marL="342900" indent="-342900">
              <a:buFont typeface="Arial" panose="020B0604020202020204" pitchFamily="34" charset="0"/>
              <a:buChar char="•"/>
            </a:pPr>
            <a:r>
              <a:rPr lang="en-AU" dirty="0"/>
              <a:t>Health and Wellbeing Assessment</a:t>
            </a:r>
          </a:p>
          <a:p>
            <a:pPr marL="342900" indent="-342900">
              <a:buFont typeface="Arial" panose="020B0604020202020204" pitchFamily="34" charset="0"/>
              <a:buChar char="•"/>
            </a:pPr>
            <a:r>
              <a:rPr lang="en-AU" dirty="0"/>
              <a:t>Police Check, Education &amp; Work History</a:t>
            </a:r>
          </a:p>
        </p:txBody>
      </p:sp>
      <p:pic>
        <p:nvPicPr>
          <p:cNvPr id="14" name="Picture Placeholder 13">
            <a:extLst>
              <a:ext uri="{FF2B5EF4-FFF2-40B4-BE49-F238E27FC236}">
                <a16:creationId xmlns:a16="http://schemas.microsoft.com/office/drawing/2014/main" id="{BFDA7975-6088-4B05-BEFB-8ECE488199F3}"/>
              </a:ext>
            </a:extLst>
          </p:cNvPr>
          <p:cNvPicPr>
            <a:picLocks noGrp="1" noChangeAspect="1"/>
          </p:cNvPicPr>
          <p:nvPr>
            <p:ph type="pic" sz="quarter" idx="14"/>
          </p:nvPr>
        </p:nvPicPr>
        <p:blipFill>
          <a:blip r:embed="rId2"/>
          <a:srcRect t="106" b="106"/>
          <a:stretch/>
        </p:blipFill>
        <p:spPr>
          <a:xfrm>
            <a:off x="5231511" y="1847088"/>
            <a:ext cx="4247568" cy="4247568"/>
          </a:xfrm>
        </p:spPr>
      </p:pic>
      <p:pic>
        <p:nvPicPr>
          <p:cNvPr id="12" name="Picture Placeholder 11">
            <a:extLst>
              <a:ext uri="{FF2B5EF4-FFF2-40B4-BE49-F238E27FC236}">
                <a16:creationId xmlns:a16="http://schemas.microsoft.com/office/drawing/2014/main" id="{18F30A70-AFB8-42BF-84ED-1AC38B602B72}"/>
              </a:ext>
            </a:extLst>
          </p:cNvPr>
          <p:cNvPicPr>
            <a:picLocks noGrp="1" noChangeAspect="1"/>
          </p:cNvPicPr>
          <p:nvPr>
            <p:ph type="pic" sz="quarter" idx="15"/>
          </p:nvPr>
        </p:nvPicPr>
        <p:blipFill>
          <a:blip r:embed="rId3"/>
          <a:srcRect l="863" r="863"/>
          <a:stretch/>
        </p:blipFill>
        <p:spPr>
          <a:xfrm>
            <a:off x="9179001" y="3233660"/>
            <a:ext cx="2936876" cy="2936876"/>
          </a:xfrm>
        </p:spPr>
      </p:pic>
      <p:sp>
        <p:nvSpPr>
          <p:cNvPr id="9" name="Slide Number Placeholder 8">
            <a:extLst>
              <a:ext uri="{FF2B5EF4-FFF2-40B4-BE49-F238E27FC236}">
                <a16:creationId xmlns:a16="http://schemas.microsoft.com/office/drawing/2014/main" id="{61F73EBF-5223-4AD8-BCF5-6EB517A4B8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white">
                  <a:alpha val="80000"/>
                </a:prstClr>
              </a:solidFill>
              <a:effectLst/>
              <a:uLnTx/>
              <a:uFillTx/>
              <a:latin typeface="Gill Sans MT"/>
              <a:ea typeface="+mn-ea"/>
              <a:cs typeface="+mn-cs"/>
            </a:endParaRPr>
          </a:p>
        </p:txBody>
      </p:sp>
      <p:sp>
        <p:nvSpPr>
          <p:cNvPr id="10" name="Oval 9">
            <a:extLst>
              <a:ext uri="{FF2B5EF4-FFF2-40B4-BE49-F238E27FC236}">
                <a16:creationId xmlns:a16="http://schemas.microsoft.com/office/drawing/2014/main" id="{3AF263E8-2AA1-4C5B-BDFB-711B9382A5B2}"/>
              </a:ext>
            </a:extLst>
          </p:cNvPr>
          <p:cNvSpPr/>
          <p:nvPr/>
        </p:nvSpPr>
        <p:spPr>
          <a:xfrm>
            <a:off x="8425545" y="234201"/>
            <a:ext cx="3377679" cy="337767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566122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B0610-EBEF-4DA0-B19A-11A5364F2B01}"/>
              </a:ext>
            </a:extLst>
          </p:cNvPr>
          <p:cNvSpPr>
            <a:spLocks noGrp="1"/>
          </p:cNvSpPr>
          <p:nvPr>
            <p:ph type="title"/>
          </p:nvPr>
        </p:nvSpPr>
        <p:spPr/>
        <p:txBody>
          <a:bodyPr/>
          <a:lstStyle/>
          <a:p>
            <a:r>
              <a:rPr lang="en-AU" dirty="0"/>
              <a:t>Understanding Family and Associates</a:t>
            </a:r>
          </a:p>
        </p:txBody>
      </p:sp>
      <p:sp>
        <p:nvSpPr>
          <p:cNvPr id="3" name="Text Placeholder 2">
            <a:extLst>
              <a:ext uri="{FF2B5EF4-FFF2-40B4-BE49-F238E27FC236}">
                <a16:creationId xmlns:a16="http://schemas.microsoft.com/office/drawing/2014/main" id="{80EAD683-63CF-45BF-9F25-97A843EC60B4}"/>
              </a:ext>
            </a:extLst>
          </p:cNvPr>
          <p:cNvSpPr>
            <a:spLocks noGrp="1"/>
          </p:cNvSpPr>
          <p:nvPr>
            <p:ph type="body" idx="1"/>
          </p:nvPr>
        </p:nvSpPr>
        <p:spPr/>
        <p:txBody>
          <a:bodyPr/>
          <a:lstStyle/>
          <a:p>
            <a:r>
              <a:rPr lang="en-AU" dirty="0"/>
              <a:t>Family and Friends</a:t>
            </a:r>
          </a:p>
        </p:txBody>
      </p:sp>
      <p:sp>
        <p:nvSpPr>
          <p:cNvPr id="4" name="Content Placeholder 3">
            <a:extLst>
              <a:ext uri="{FF2B5EF4-FFF2-40B4-BE49-F238E27FC236}">
                <a16:creationId xmlns:a16="http://schemas.microsoft.com/office/drawing/2014/main" id="{5A690283-AEF4-406E-90FF-2E4DB340885D}"/>
              </a:ext>
            </a:extLst>
          </p:cNvPr>
          <p:cNvSpPr>
            <a:spLocks noGrp="1"/>
          </p:cNvSpPr>
          <p:nvPr>
            <p:ph sz="half" idx="2"/>
          </p:nvPr>
        </p:nvSpPr>
        <p:spPr/>
        <p:txBody>
          <a:bodyPr/>
          <a:lstStyle/>
          <a:p>
            <a:r>
              <a:rPr lang="en-AU" dirty="0"/>
              <a:t>Are family and friends supportive of your choices or do they play Devil’s Advocate by undermining you?</a:t>
            </a:r>
          </a:p>
          <a:p>
            <a:r>
              <a:rPr lang="en-AU" dirty="0"/>
              <a:t>How large and diverse is your family and friends network and what are their native biases?</a:t>
            </a:r>
          </a:p>
          <a:p>
            <a:r>
              <a:rPr lang="en-AU" dirty="0"/>
              <a:t>How much time do you prefer to spend with them, and would you prefer more, less or the same?</a:t>
            </a:r>
          </a:p>
        </p:txBody>
      </p:sp>
      <p:sp>
        <p:nvSpPr>
          <p:cNvPr id="5" name="Text Placeholder 4">
            <a:extLst>
              <a:ext uri="{FF2B5EF4-FFF2-40B4-BE49-F238E27FC236}">
                <a16:creationId xmlns:a16="http://schemas.microsoft.com/office/drawing/2014/main" id="{84CEDD9F-72DC-4E5A-AA1C-6A260E23BC67}"/>
              </a:ext>
            </a:extLst>
          </p:cNvPr>
          <p:cNvSpPr>
            <a:spLocks noGrp="1"/>
          </p:cNvSpPr>
          <p:nvPr>
            <p:ph type="body" sz="quarter" idx="13"/>
          </p:nvPr>
        </p:nvSpPr>
        <p:spPr/>
        <p:txBody>
          <a:bodyPr/>
          <a:lstStyle/>
          <a:p>
            <a:r>
              <a:rPr lang="en-AU" dirty="0"/>
              <a:t>Lovers and Children</a:t>
            </a:r>
          </a:p>
        </p:txBody>
      </p:sp>
      <p:sp>
        <p:nvSpPr>
          <p:cNvPr id="6" name="Content Placeholder 5">
            <a:extLst>
              <a:ext uri="{FF2B5EF4-FFF2-40B4-BE49-F238E27FC236}">
                <a16:creationId xmlns:a16="http://schemas.microsoft.com/office/drawing/2014/main" id="{563796B6-030A-447B-B28F-2752171A6713}"/>
              </a:ext>
            </a:extLst>
          </p:cNvPr>
          <p:cNvSpPr>
            <a:spLocks noGrp="1"/>
          </p:cNvSpPr>
          <p:nvPr>
            <p:ph sz="quarter" idx="14"/>
          </p:nvPr>
        </p:nvSpPr>
        <p:spPr/>
        <p:txBody>
          <a:bodyPr/>
          <a:lstStyle/>
          <a:p>
            <a:r>
              <a:rPr lang="en-AU" dirty="0"/>
              <a:t>How might 500 Queens VC build a safe setting to discuss love and life?</a:t>
            </a:r>
          </a:p>
          <a:p>
            <a:r>
              <a:rPr lang="en-AU" dirty="0"/>
              <a:t>Do you have children or want to have children? If yes, what is more important; intermittent retirement or flexible work life balance? </a:t>
            </a:r>
          </a:p>
          <a:p>
            <a:r>
              <a:rPr lang="en-AU" dirty="0"/>
              <a:t>Is free childcare important to you? </a:t>
            </a:r>
          </a:p>
          <a:p>
            <a:r>
              <a:rPr lang="en-AU" dirty="0"/>
              <a:t>What do you think about the concepts of intermittent retirement versus parental/maternity leave?</a:t>
            </a:r>
          </a:p>
        </p:txBody>
      </p:sp>
      <p:sp>
        <p:nvSpPr>
          <p:cNvPr id="7" name="Text Placeholder 6">
            <a:extLst>
              <a:ext uri="{FF2B5EF4-FFF2-40B4-BE49-F238E27FC236}">
                <a16:creationId xmlns:a16="http://schemas.microsoft.com/office/drawing/2014/main" id="{338D3C08-0886-46ED-965C-BEEF529A0E18}"/>
              </a:ext>
            </a:extLst>
          </p:cNvPr>
          <p:cNvSpPr>
            <a:spLocks noGrp="1"/>
          </p:cNvSpPr>
          <p:nvPr>
            <p:ph type="body" sz="quarter" idx="3"/>
          </p:nvPr>
        </p:nvSpPr>
        <p:spPr/>
        <p:txBody>
          <a:bodyPr/>
          <a:lstStyle/>
          <a:p>
            <a:r>
              <a:rPr lang="en-AU" dirty="0"/>
              <a:t>Associate Networks</a:t>
            </a:r>
          </a:p>
        </p:txBody>
      </p:sp>
      <p:sp>
        <p:nvSpPr>
          <p:cNvPr id="8" name="Content Placeholder 7">
            <a:extLst>
              <a:ext uri="{FF2B5EF4-FFF2-40B4-BE49-F238E27FC236}">
                <a16:creationId xmlns:a16="http://schemas.microsoft.com/office/drawing/2014/main" id="{2453EC7B-CEC2-47DD-A74D-BF2FB3DB721F}"/>
              </a:ext>
            </a:extLst>
          </p:cNvPr>
          <p:cNvSpPr>
            <a:spLocks noGrp="1"/>
          </p:cNvSpPr>
          <p:nvPr>
            <p:ph sz="quarter" idx="4"/>
          </p:nvPr>
        </p:nvSpPr>
        <p:spPr/>
        <p:txBody>
          <a:bodyPr/>
          <a:lstStyle/>
          <a:p>
            <a:r>
              <a:rPr lang="en-AU" dirty="0"/>
              <a:t>What professional and social groups or associations are you a member of?</a:t>
            </a:r>
          </a:p>
          <a:p>
            <a:r>
              <a:rPr lang="en-AU" dirty="0"/>
              <a:t>Do you have any special associates who might be well placed to support the 500 Queens Initiative?</a:t>
            </a:r>
          </a:p>
          <a:p>
            <a:r>
              <a:rPr lang="en-AU" dirty="0"/>
              <a:t>Might any of your associates, groups or associations cause a direct conflict of interest with your/our aspirations? </a:t>
            </a:r>
          </a:p>
          <a:p>
            <a:r>
              <a:rPr lang="en-AU" dirty="0"/>
              <a:t>Are there any groups or associations you want to join but haven’t yet?</a:t>
            </a:r>
          </a:p>
        </p:txBody>
      </p:sp>
      <p:sp>
        <p:nvSpPr>
          <p:cNvPr id="10" name="Footer Placeholder 9">
            <a:extLst>
              <a:ext uri="{FF2B5EF4-FFF2-40B4-BE49-F238E27FC236}">
                <a16:creationId xmlns:a16="http://schemas.microsoft.com/office/drawing/2014/main" id="{FA299A86-EF49-41F6-99F2-E5E66E47A39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65000"/>
                    <a:alpha val="80000"/>
                  </a:prstClr>
                </a:solidFill>
                <a:effectLst/>
                <a:uLnTx/>
                <a:uFillTx/>
                <a:latin typeface="Gill Sans MT"/>
                <a:ea typeface="+mn-ea"/>
                <a:cs typeface="+mn-cs"/>
              </a:rPr>
              <a:t>Sample Footer Text</a:t>
            </a:r>
          </a:p>
        </p:txBody>
      </p:sp>
      <p:sp>
        <p:nvSpPr>
          <p:cNvPr id="11" name="Slide Number Placeholder 10">
            <a:extLst>
              <a:ext uri="{FF2B5EF4-FFF2-40B4-BE49-F238E27FC236}">
                <a16:creationId xmlns:a16="http://schemas.microsoft.com/office/drawing/2014/main" id="{F752D336-25ED-4A54-A305-BDDCF34300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white">
                  <a:lumMod val="65000"/>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176949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AF1192-2A0F-47B2-BE9E-26B3B4C5305E}"/>
              </a:ext>
            </a:extLst>
          </p:cNvPr>
          <p:cNvSpPr>
            <a:spLocks noGrp="1"/>
          </p:cNvSpPr>
          <p:nvPr>
            <p:ph type="title"/>
          </p:nvPr>
        </p:nvSpPr>
        <p:spPr/>
        <p:txBody>
          <a:bodyPr/>
          <a:lstStyle/>
          <a:p>
            <a:r>
              <a:rPr lang="en-AU" dirty="0"/>
              <a:t>How to Find Our 500 Queens</a:t>
            </a:r>
          </a:p>
        </p:txBody>
      </p:sp>
      <p:sp>
        <p:nvSpPr>
          <p:cNvPr id="6" name="Text Placeholder 5">
            <a:extLst>
              <a:ext uri="{FF2B5EF4-FFF2-40B4-BE49-F238E27FC236}">
                <a16:creationId xmlns:a16="http://schemas.microsoft.com/office/drawing/2014/main" id="{F2343D1F-F542-4C82-B5FD-B5E8BB3F1649}"/>
              </a:ext>
            </a:extLst>
          </p:cNvPr>
          <p:cNvSpPr>
            <a:spLocks noGrp="1"/>
          </p:cNvSpPr>
          <p:nvPr>
            <p:ph type="body" idx="1"/>
          </p:nvPr>
        </p:nvSpPr>
        <p:spPr/>
        <p:txBody>
          <a:bodyPr/>
          <a:lstStyle/>
          <a:p>
            <a:r>
              <a:rPr lang="en-AU" dirty="0"/>
              <a:t>Education Industry</a:t>
            </a:r>
          </a:p>
        </p:txBody>
      </p:sp>
      <p:sp>
        <p:nvSpPr>
          <p:cNvPr id="7" name="Content Placeholder 6">
            <a:extLst>
              <a:ext uri="{FF2B5EF4-FFF2-40B4-BE49-F238E27FC236}">
                <a16:creationId xmlns:a16="http://schemas.microsoft.com/office/drawing/2014/main" id="{9F8CEF4A-820B-41F6-98D0-64C64D9952A1}"/>
              </a:ext>
            </a:extLst>
          </p:cNvPr>
          <p:cNvSpPr>
            <a:spLocks noGrp="1"/>
          </p:cNvSpPr>
          <p:nvPr>
            <p:ph sz="half" idx="2"/>
          </p:nvPr>
        </p:nvSpPr>
        <p:spPr/>
        <p:txBody>
          <a:bodyPr/>
          <a:lstStyle/>
          <a:p>
            <a:r>
              <a:rPr lang="en-AU" dirty="0"/>
              <a:t>Guest Lectures at Universities</a:t>
            </a:r>
          </a:p>
          <a:p>
            <a:r>
              <a:rPr lang="en-AU" dirty="0"/>
              <a:t>Recruiting Faculty to Nominate</a:t>
            </a:r>
          </a:p>
          <a:p>
            <a:r>
              <a:rPr lang="en-AU" dirty="0"/>
              <a:t>High School Seniors: Visitor Days</a:t>
            </a:r>
          </a:p>
          <a:p>
            <a:r>
              <a:rPr lang="en-AU" dirty="0"/>
              <a:t>Teacher Superannuation Mail-Lists</a:t>
            </a:r>
          </a:p>
          <a:p>
            <a:r>
              <a:rPr lang="en-AU" dirty="0"/>
              <a:t>Teacher Unions Mail-Lists</a:t>
            </a:r>
          </a:p>
          <a:p>
            <a:endParaRPr lang="en-AU" dirty="0"/>
          </a:p>
          <a:p>
            <a:endParaRPr lang="en-AU" dirty="0"/>
          </a:p>
        </p:txBody>
      </p:sp>
      <p:sp>
        <p:nvSpPr>
          <p:cNvPr id="10" name="Text Placeholder 9">
            <a:extLst>
              <a:ext uri="{FF2B5EF4-FFF2-40B4-BE49-F238E27FC236}">
                <a16:creationId xmlns:a16="http://schemas.microsoft.com/office/drawing/2014/main" id="{55B77461-6411-4618-B88D-90E5497FF162}"/>
              </a:ext>
            </a:extLst>
          </p:cNvPr>
          <p:cNvSpPr>
            <a:spLocks noGrp="1"/>
          </p:cNvSpPr>
          <p:nvPr>
            <p:ph type="body" sz="quarter" idx="13"/>
          </p:nvPr>
        </p:nvSpPr>
        <p:spPr/>
        <p:txBody>
          <a:bodyPr/>
          <a:lstStyle/>
          <a:p>
            <a:r>
              <a:rPr lang="en-AU" dirty="0"/>
              <a:t>Industry referrals</a:t>
            </a:r>
          </a:p>
        </p:txBody>
      </p:sp>
      <p:sp>
        <p:nvSpPr>
          <p:cNvPr id="11" name="Content Placeholder 10">
            <a:extLst>
              <a:ext uri="{FF2B5EF4-FFF2-40B4-BE49-F238E27FC236}">
                <a16:creationId xmlns:a16="http://schemas.microsoft.com/office/drawing/2014/main" id="{591113E3-7AB8-46D5-8BB5-E949D7DFC4AA}"/>
              </a:ext>
            </a:extLst>
          </p:cNvPr>
          <p:cNvSpPr>
            <a:spLocks noGrp="1"/>
          </p:cNvSpPr>
          <p:nvPr>
            <p:ph sz="quarter" idx="14"/>
          </p:nvPr>
        </p:nvSpPr>
        <p:spPr/>
        <p:txBody>
          <a:bodyPr/>
          <a:lstStyle/>
          <a:p>
            <a:r>
              <a:rPr lang="en-AU" dirty="0"/>
              <a:t>Women in Business Networking</a:t>
            </a:r>
          </a:p>
          <a:p>
            <a:r>
              <a:rPr lang="en-AU" dirty="0"/>
              <a:t>Women in Technology Networking</a:t>
            </a:r>
          </a:p>
          <a:p>
            <a:r>
              <a:rPr lang="en-AU" dirty="0"/>
              <a:t>Women in Leadership Protégées</a:t>
            </a:r>
          </a:p>
          <a:p>
            <a:r>
              <a:rPr lang="en-AU" dirty="0"/>
              <a:t>Women in Science Networking</a:t>
            </a:r>
          </a:p>
          <a:p>
            <a:r>
              <a:rPr lang="en-AU" dirty="0"/>
              <a:t>Women in Finance Networking</a:t>
            </a:r>
          </a:p>
          <a:p>
            <a:r>
              <a:rPr lang="en-AU" dirty="0"/>
              <a:t>Women in Legal Networking</a:t>
            </a:r>
          </a:p>
          <a:p>
            <a:r>
              <a:rPr lang="en-AU" dirty="0"/>
              <a:t>Women in Philosophy and the Arts</a:t>
            </a:r>
          </a:p>
        </p:txBody>
      </p:sp>
      <p:sp>
        <p:nvSpPr>
          <p:cNvPr id="8" name="Text Placeholder 7">
            <a:extLst>
              <a:ext uri="{FF2B5EF4-FFF2-40B4-BE49-F238E27FC236}">
                <a16:creationId xmlns:a16="http://schemas.microsoft.com/office/drawing/2014/main" id="{61CB81C5-B405-403C-9664-B75071C92D4D}"/>
              </a:ext>
            </a:extLst>
          </p:cNvPr>
          <p:cNvSpPr>
            <a:spLocks noGrp="1"/>
          </p:cNvSpPr>
          <p:nvPr>
            <p:ph type="body" sz="quarter" idx="3"/>
          </p:nvPr>
        </p:nvSpPr>
        <p:spPr/>
        <p:txBody>
          <a:bodyPr/>
          <a:lstStyle/>
          <a:p>
            <a:r>
              <a:rPr lang="en-AU" dirty="0"/>
              <a:t>Broad Spectrum</a:t>
            </a:r>
          </a:p>
        </p:txBody>
      </p:sp>
      <p:sp>
        <p:nvSpPr>
          <p:cNvPr id="9" name="Content Placeholder 8">
            <a:extLst>
              <a:ext uri="{FF2B5EF4-FFF2-40B4-BE49-F238E27FC236}">
                <a16:creationId xmlns:a16="http://schemas.microsoft.com/office/drawing/2014/main" id="{D8CE4B3F-0552-42EF-A861-CFC8595C7CB5}"/>
              </a:ext>
            </a:extLst>
          </p:cNvPr>
          <p:cNvSpPr>
            <a:spLocks noGrp="1"/>
          </p:cNvSpPr>
          <p:nvPr>
            <p:ph sz="quarter" idx="4"/>
          </p:nvPr>
        </p:nvSpPr>
        <p:spPr/>
        <p:txBody>
          <a:bodyPr/>
          <a:lstStyle/>
          <a:p>
            <a:r>
              <a:rPr lang="en-AU" dirty="0"/>
              <a:t>Mainstream Media Interviews</a:t>
            </a:r>
          </a:p>
          <a:p>
            <a:r>
              <a:rPr lang="en-AU" dirty="0"/>
              <a:t>500 Queens Meetup Groups</a:t>
            </a:r>
          </a:p>
          <a:p>
            <a:r>
              <a:rPr lang="en-AU" dirty="0"/>
              <a:t>Jobs Fairs and Expos</a:t>
            </a:r>
          </a:p>
          <a:p>
            <a:r>
              <a:rPr lang="en-AU" dirty="0"/>
              <a:t>Targeted Social Media Ads</a:t>
            </a:r>
          </a:p>
          <a:p>
            <a:r>
              <a:rPr lang="en-AU" dirty="0"/>
              <a:t>Online Mixed Media Content</a:t>
            </a:r>
          </a:p>
          <a:p>
            <a:r>
              <a:rPr lang="en-AU" dirty="0"/>
              <a:t>Beauty Pageant All Rounders</a:t>
            </a:r>
          </a:p>
          <a:p>
            <a:r>
              <a:rPr lang="en-AU" dirty="0"/>
              <a:t>Quarterly Magazine &amp; a Book</a:t>
            </a:r>
          </a:p>
        </p:txBody>
      </p:sp>
      <p:sp>
        <p:nvSpPr>
          <p:cNvPr id="12" name="Footer Placeholder 7">
            <a:extLst>
              <a:ext uri="{FF2B5EF4-FFF2-40B4-BE49-F238E27FC236}">
                <a16:creationId xmlns:a16="http://schemas.microsoft.com/office/drawing/2014/main" id="{CC1D47D4-A2F3-4631-8599-0C522ACC089D}"/>
              </a:ext>
            </a:extLst>
          </p:cNvPr>
          <p:cNvSpPr>
            <a:spLocks noGrp="1"/>
          </p:cNvSpPr>
          <p:nvPr>
            <p:ph type="ftr" sz="quarter" idx="11"/>
          </p:nvPr>
        </p:nvSpPr>
        <p:spPr>
          <a:xfrm>
            <a:off x="2340864" y="6507212"/>
            <a:ext cx="8439912" cy="15388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The system will work much better if we identify generally intelligent women and teach them to be CEOs instead of following traditional investment protocols.</a:t>
            </a:r>
          </a:p>
        </p:txBody>
      </p:sp>
      <p:sp>
        <p:nvSpPr>
          <p:cNvPr id="13" name="Slide Number Placeholder 8">
            <a:extLst>
              <a:ext uri="{FF2B5EF4-FFF2-40B4-BE49-F238E27FC236}">
                <a16:creationId xmlns:a16="http://schemas.microsoft.com/office/drawing/2014/main" id="{730B015E-3E60-4745-A5D0-57EBD900BAE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2700548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6" name="Group 1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7" name="Freeform: Shape 2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38" name="Oval 2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9" name="Oval 2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 name="Freeform: Shape 2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grpSp>
      <p:sp useBgFill="1">
        <p:nvSpPr>
          <p:cNvPr id="41" name="Rectangle 2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AA90FAD5-4A79-4A07-98EE-F1E234664A51}"/>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t>Investor Profiling</a:t>
            </a:r>
          </a:p>
        </p:txBody>
      </p:sp>
      <p:sp>
        <p:nvSpPr>
          <p:cNvPr id="42" name="Rectangle 27">
            <a:extLst>
              <a:ext uri="{FF2B5EF4-FFF2-40B4-BE49-F238E27FC236}">
                <a16:creationId xmlns:a16="http://schemas.microsoft.com/office/drawing/2014/main" id="{FB65C8B9-47B1-4A8D-B361-991241BB9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900" y="1"/>
            <a:ext cx="7641100" cy="6858000"/>
          </a:xfrm>
          <a:prstGeom prst="rect">
            <a:avLst/>
          </a:prstGeom>
          <a:solidFill>
            <a:schemeClr val="bg2">
              <a:lumMod val="25000"/>
              <a:lumOff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3" name="Rectangle 29">
            <a:extLst>
              <a:ext uri="{FF2B5EF4-FFF2-40B4-BE49-F238E27FC236}">
                <a16:creationId xmlns:a16="http://schemas.microsoft.com/office/drawing/2014/main" id="{89FEFC1D-4E8B-4208-BFB8-A0A1D6F3B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 name="Content Placeholder 2">
            <a:extLst>
              <a:ext uri="{FF2B5EF4-FFF2-40B4-BE49-F238E27FC236}">
                <a16:creationId xmlns:a16="http://schemas.microsoft.com/office/drawing/2014/main" id="{0EF6C860-2C71-41F7-921B-B0D93397E8A8}"/>
              </a:ext>
            </a:extLst>
          </p:cNvPr>
          <p:cNvSpPr>
            <a:spLocks noGrp="1"/>
          </p:cNvSpPr>
          <p:nvPr>
            <p:ph idx="1"/>
          </p:nvPr>
        </p:nvSpPr>
        <p:spPr>
          <a:xfrm>
            <a:off x="550863" y="3157277"/>
            <a:ext cx="3565525" cy="2935548"/>
          </a:xfrm>
        </p:spPr>
        <p:txBody>
          <a:bodyPr vert="horz" wrap="square" lIns="0" tIns="0" rIns="0" bIns="0" rtlCol="0" anchor="t">
            <a:normAutofit/>
          </a:bodyPr>
          <a:lstStyle/>
          <a:p>
            <a:pPr>
              <a:buFont typeface="Arial" panose="020B0604020202020204" pitchFamily="34" charset="0"/>
              <a:buChar char="•"/>
            </a:pPr>
            <a:r>
              <a:rPr lang="en-US" sz="1600" dirty="0"/>
              <a:t>Superannuation Funds:  ½ Women</a:t>
            </a:r>
          </a:p>
          <a:p>
            <a:pPr>
              <a:buFont typeface="Arial" panose="020B0604020202020204" pitchFamily="34" charset="0"/>
              <a:buChar char="•"/>
            </a:pPr>
            <a:r>
              <a:rPr lang="en-US" sz="1600" dirty="0"/>
              <a:t>University Endowment: ½ Women</a:t>
            </a:r>
          </a:p>
          <a:p>
            <a:pPr>
              <a:buFont typeface="Arial" panose="020B0604020202020204" pitchFamily="34" charset="0"/>
              <a:buChar char="•"/>
            </a:pPr>
            <a:r>
              <a:rPr lang="en-US" sz="1600" dirty="0"/>
              <a:t>Sovereign Wealth Funds: ½ Women</a:t>
            </a:r>
          </a:p>
          <a:p>
            <a:pPr>
              <a:buFont typeface="Arial" panose="020B0604020202020204" pitchFamily="34" charset="0"/>
              <a:buChar char="•"/>
            </a:pPr>
            <a:r>
              <a:rPr lang="en-US" sz="1600" dirty="0"/>
              <a:t>High Net Wealth:  Prioritize Women</a:t>
            </a:r>
          </a:p>
          <a:p>
            <a:pPr>
              <a:buFont typeface="Arial" panose="020B0604020202020204" pitchFamily="34" charset="0"/>
              <a:buChar char="•"/>
            </a:pPr>
            <a:r>
              <a:rPr lang="en-US" sz="1600" dirty="0"/>
              <a:t>Insurance Funds: ½ Women</a:t>
            </a:r>
          </a:p>
          <a:p>
            <a:pPr>
              <a:buFont typeface="Arial" panose="020B0604020202020204" pitchFamily="34" charset="0"/>
              <a:buChar char="•"/>
            </a:pPr>
            <a:r>
              <a:rPr lang="en-US" sz="1600" dirty="0"/>
              <a:t>Pro Women Crypto Funds and Stakes</a:t>
            </a:r>
          </a:p>
        </p:txBody>
      </p:sp>
      <p:sp>
        <p:nvSpPr>
          <p:cNvPr id="9" name="Slide Number Placeholder 8">
            <a:extLst>
              <a:ext uri="{FF2B5EF4-FFF2-40B4-BE49-F238E27FC236}">
                <a16:creationId xmlns:a16="http://schemas.microsoft.com/office/drawing/2014/main" id="{0DC2FD95-0752-4881-98B5-FA2E03D2D77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8</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pic>
        <p:nvPicPr>
          <p:cNvPr id="17" name="Picture 16">
            <a:extLst>
              <a:ext uri="{FF2B5EF4-FFF2-40B4-BE49-F238E27FC236}">
                <a16:creationId xmlns:a16="http://schemas.microsoft.com/office/drawing/2014/main" id="{2AA2F39D-ECFF-4C54-BC23-5558A51C8EEB}"/>
              </a:ext>
            </a:extLst>
          </p:cNvPr>
          <p:cNvPicPr>
            <a:picLocks noChangeAspect="1"/>
          </p:cNvPicPr>
          <p:nvPr/>
        </p:nvPicPr>
        <p:blipFill>
          <a:blip r:embed="rId2"/>
          <a:stretch>
            <a:fillRect/>
          </a:stretch>
        </p:blipFill>
        <p:spPr>
          <a:xfrm>
            <a:off x="7182381" y="167448"/>
            <a:ext cx="4791103" cy="3539271"/>
          </a:xfrm>
          <a:prstGeom prst="rect">
            <a:avLst/>
          </a:prstGeom>
        </p:spPr>
      </p:pic>
      <p:pic>
        <p:nvPicPr>
          <p:cNvPr id="13" name="Picture Placeholder 12">
            <a:extLst>
              <a:ext uri="{FF2B5EF4-FFF2-40B4-BE49-F238E27FC236}">
                <a16:creationId xmlns:a16="http://schemas.microsoft.com/office/drawing/2014/main" id="{A912E40C-43CE-4421-B5AE-9AA872089F79}"/>
              </a:ext>
            </a:extLst>
          </p:cNvPr>
          <p:cNvPicPr>
            <a:picLocks noGrp="1" noChangeAspect="1"/>
          </p:cNvPicPr>
          <p:nvPr>
            <p:ph type="pic" sz="quarter" idx="13"/>
          </p:nvPr>
        </p:nvPicPr>
        <p:blipFill rotWithShape="1">
          <a:blip r:embed="rId3"/>
          <a:srcRect l="7677" t="2467" r="1979" b="7879"/>
          <a:stretch/>
        </p:blipFill>
        <p:spPr>
          <a:xfrm>
            <a:off x="5367306" y="3126926"/>
            <a:ext cx="3197526" cy="3173094"/>
          </a:xfrm>
          <a:custGeom>
            <a:avLst/>
            <a:gdLst/>
            <a:ahLst/>
            <a:cxnLst/>
            <a:rect l="l" t="t" r="r" b="b"/>
            <a:pathLst>
              <a:path w="2771776" h="2771776">
                <a:moveTo>
                  <a:pt x="0" y="0"/>
                </a:moveTo>
                <a:lnTo>
                  <a:pt x="2771776" y="0"/>
                </a:lnTo>
                <a:lnTo>
                  <a:pt x="2771776" y="2771776"/>
                </a:lnTo>
                <a:lnTo>
                  <a:pt x="0" y="2771776"/>
                </a:lnTo>
                <a:close/>
              </a:path>
            </a:pathLst>
          </a:custGeom>
        </p:spPr>
      </p:pic>
      <p:pic>
        <p:nvPicPr>
          <p:cNvPr id="11" name="Picture Placeholder 10" descr="A hand holding a jar of medicine&#10;&#10;Description automatically generated with low confidence">
            <a:extLst>
              <a:ext uri="{FF2B5EF4-FFF2-40B4-BE49-F238E27FC236}">
                <a16:creationId xmlns:a16="http://schemas.microsoft.com/office/drawing/2014/main" id="{8AFCC12B-EA01-413D-88EF-FE01E9E3AB82}"/>
              </a:ext>
            </a:extLst>
          </p:cNvPr>
          <p:cNvPicPr>
            <a:picLocks noGrp="1" noChangeAspect="1"/>
          </p:cNvPicPr>
          <p:nvPr>
            <p:ph type="pic" sz="quarter" idx="15"/>
          </p:nvPr>
        </p:nvPicPr>
        <p:blipFill>
          <a:blip r:embed="rId4"/>
          <a:srcRect l="21875" r="21875"/>
          <a:stretch>
            <a:fillRect/>
          </a:stretch>
        </p:blipFill>
        <p:spPr>
          <a:xfrm>
            <a:off x="8564832" y="3528243"/>
            <a:ext cx="2771776" cy="2771776"/>
          </a:xfrm>
          <a:custGeom>
            <a:avLst/>
            <a:gdLst/>
            <a:ahLst/>
            <a:cxnLst/>
            <a:rect l="l" t="t" r="r" b="b"/>
            <a:pathLst>
              <a:path w="4090132" h="5759450">
                <a:moveTo>
                  <a:pt x="0" y="0"/>
                </a:moveTo>
                <a:lnTo>
                  <a:pt x="4090132" y="0"/>
                </a:lnTo>
                <a:lnTo>
                  <a:pt x="4090132" y="5759450"/>
                </a:lnTo>
                <a:lnTo>
                  <a:pt x="0" y="5759450"/>
                </a:lnTo>
                <a:close/>
              </a:path>
            </a:pathLst>
          </a:custGeom>
        </p:spPr>
      </p:pic>
      <p:pic>
        <p:nvPicPr>
          <p:cNvPr id="27" name="Picture 26" descr="A picture containing icon&#10;&#10;Description automatically generated">
            <a:extLst>
              <a:ext uri="{FF2B5EF4-FFF2-40B4-BE49-F238E27FC236}">
                <a16:creationId xmlns:a16="http://schemas.microsoft.com/office/drawing/2014/main" id="{D3CFA458-EE70-4A61-A311-98154F894669}"/>
              </a:ext>
            </a:extLst>
          </p:cNvPr>
          <p:cNvPicPr>
            <a:picLocks noChangeAspect="1"/>
          </p:cNvPicPr>
          <p:nvPr/>
        </p:nvPicPr>
        <p:blipFill>
          <a:blip r:embed="rId5"/>
          <a:stretch>
            <a:fillRect/>
          </a:stretch>
        </p:blipFill>
        <p:spPr>
          <a:xfrm>
            <a:off x="5367306" y="806181"/>
            <a:ext cx="2438400" cy="2438400"/>
          </a:xfrm>
          <a:prstGeom prst="rect">
            <a:avLst/>
          </a:prstGeom>
        </p:spPr>
      </p:pic>
      <p:sp>
        <p:nvSpPr>
          <p:cNvPr id="44" name="Footer Placeholder 7">
            <a:extLst>
              <a:ext uri="{FF2B5EF4-FFF2-40B4-BE49-F238E27FC236}">
                <a16:creationId xmlns:a16="http://schemas.microsoft.com/office/drawing/2014/main" id="{4F50FC06-78B2-4FE1-ACEC-D38EDFCE40FD}"/>
              </a:ext>
            </a:extLst>
          </p:cNvPr>
          <p:cNvSpPr>
            <a:spLocks noGrp="1"/>
          </p:cNvSpPr>
          <p:nvPr>
            <p:ph type="ftr" sz="quarter" idx="11"/>
          </p:nvPr>
        </p:nvSpPr>
        <p:spPr>
          <a:xfrm>
            <a:off x="2212848" y="6471180"/>
            <a:ext cx="8787384" cy="219372"/>
          </a:xfrm>
          <a:no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I intend to access predominantly institutional investors whose members are at least half women and leverage their female membership to inform the boards strategies</a:t>
            </a:r>
          </a:p>
        </p:txBody>
      </p:sp>
    </p:spTree>
    <p:extLst>
      <p:ext uri="{BB962C8B-B14F-4D97-AF65-F5344CB8AC3E}">
        <p14:creationId xmlns:p14="http://schemas.microsoft.com/office/powerpoint/2010/main" val="648799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6" name="Oval 15">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grpSp>
      <p:sp useBgFill="1">
        <p:nvSpPr>
          <p:cNvPr id="19" name="Rectangle 1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9080C151-FB51-4438-A56A-1E0A1ECD34F1}"/>
              </a:ext>
            </a:extLst>
          </p:cNvPr>
          <p:cNvSpPr>
            <a:spLocks noGrp="1"/>
          </p:cNvSpPr>
          <p:nvPr>
            <p:ph type="title"/>
          </p:nvPr>
        </p:nvSpPr>
        <p:spPr>
          <a:xfrm>
            <a:off x="550863" y="549275"/>
            <a:ext cx="3565525" cy="5543549"/>
          </a:xfrm>
        </p:spPr>
        <p:txBody>
          <a:bodyPr vert="horz" wrap="square" lIns="0" tIns="0" rIns="0" bIns="0" rtlCol="0" anchor="ctr" anchorCtr="0">
            <a:normAutofit/>
          </a:bodyPr>
          <a:lstStyle/>
          <a:p>
            <a:pPr>
              <a:lnSpc>
                <a:spcPct val="100000"/>
              </a:lnSpc>
            </a:pPr>
            <a:r>
              <a:rPr lang="en-US" sz="4800" dirty="0"/>
              <a:t>First 13 Weeks</a:t>
            </a:r>
            <a:br>
              <a:rPr lang="en-US" sz="4800" dirty="0"/>
            </a:br>
            <a:r>
              <a:rPr lang="en-US" sz="4800" dirty="0"/>
              <a:t>Approx. 300 to 500 hours</a:t>
            </a:r>
          </a:p>
        </p:txBody>
      </p:sp>
      <p:sp>
        <p:nvSpPr>
          <p:cNvPr id="21" name="Rectangle 2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9" y="0"/>
            <a:ext cx="7641102"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Slide Number Placeholder 6">
            <a:extLst>
              <a:ext uri="{FF2B5EF4-FFF2-40B4-BE49-F238E27FC236}">
                <a16:creationId xmlns:a16="http://schemas.microsoft.com/office/drawing/2014/main" id="{A0E8DC5C-E9B8-4ABD-8FF8-7DCE9130D871}"/>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9</a:t>
            </a:fld>
            <a:endParaRPr kumimoji="0" lang="en-US" sz="1000" b="0" i="0" u="none" strike="noStrike" kern="1200" cap="none" spc="0" normalizeH="0" baseline="0" noProof="0">
              <a:ln>
                <a:noFill/>
              </a:ln>
              <a:solidFill>
                <a:prstClr val="white">
                  <a:alpha val="80000"/>
                </a:prstClr>
              </a:solidFill>
              <a:effectLst/>
              <a:uLnTx/>
              <a:uFillTx/>
              <a:latin typeface="Gill Sans MT"/>
              <a:ea typeface="+mn-ea"/>
              <a:cs typeface="+mn-cs"/>
            </a:endParaRPr>
          </a:p>
        </p:txBody>
      </p:sp>
      <p:graphicFrame>
        <p:nvGraphicFramePr>
          <p:cNvPr id="9" name="Content Placeholder 2">
            <a:extLst>
              <a:ext uri="{FF2B5EF4-FFF2-40B4-BE49-F238E27FC236}">
                <a16:creationId xmlns:a16="http://schemas.microsoft.com/office/drawing/2014/main" id="{92ABE7AE-932F-4061-9A6A-38B3FCA297B3}"/>
              </a:ext>
            </a:extLst>
          </p:cNvPr>
          <p:cNvGraphicFramePr>
            <a:graphicFrameLocks noGrp="1"/>
          </p:cNvGraphicFramePr>
          <p:nvPr>
            <p:ph sz="quarter" idx="15"/>
          </p:nvPr>
        </p:nvGraphicFramePr>
        <p:xfrm>
          <a:off x="5267325" y="549275"/>
          <a:ext cx="6373814"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244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420-8594-4F97-9A84-B9FF1D81BD30}"/>
              </a:ext>
            </a:extLst>
          </p:cNvPr>
          <p:cNvSpPr>
            <a:spLocks noGrp="1"/>
          </p:cNvSpPr>
          <p:nvPr>
            <p:ph type="title"/>
          </p:nvPr>
        </p:nvSpPr>
        <p:spPr/>
        <p:txBody>
          <a:bodyPr/>
          <a:lstStyle/>
          <a:p>
            <a:r>
              <a:rPr lang="en-AU" dirty="0"/>
              <a:t>$50,000 Pre-Seed Start-up Grant</a:t>
            </a:r>
            <a:br>
              <a:rPr lang="en-AU" dirty="0"/>
            </a:br>
            <a:r>
              <a:rPr lang="en-AU" sz="2800" dirty="0"/>
              <a:t>100 per year = 500 over 5 years.</a:t>
            </a:r>
            <a:endParaRPr lang="en-AU" dirty="0"/>
          </a:p>
        </p:txBody>
      </p:sp>
      <p:sp>
        <p:nvSpPr>
          <p:cNvPr id="3" name="Text Placeholder 2">
            <a:extLst>
              <a:ext uri="{FF2B5EF4-FFF2-40B4-BE49-F238E27FC236}">
                <a16:creationId xmlns:a16="http://schemas.microsoft.com/office/drawing/2014/main" id="{8D29020F-5DEC-4AF0-AF98-55FA5C6CD81B}"/>
              </a:ext>
            </a:extLst>
          </p:cNvPr>
          <p:cNvSpPr>
            <a:spLocks noGrp="1"/>
          </p:cNvSpPr>
          <p:nvPr>
            <p:ph type="body" idx="1"/>
          </p:nvPr>
        </p:nvSpPr>
        <p:spPr/>
        <p:txBody>
          <a:bodyPr/>
          <a:lstStyle/>
          <a:p>
            <a:r>
              <a:rPr lang="en-AU" sz="2000" dirty="0"/>
              <a:t>Start-up Tools</a:t>
            </a:r>
          </a:p>
        </p:txBody>
      </p:sp>
      <p:sp>
        <p:nvSpPr>
          <p:cNvPr id="4" name="Content Placeholder 3">
            <a:extLst>
              <a:ext uri="{FF2B5EF4-FFF2-40B4-BE49-F238E27FC236}">
                <a16:creationId xmlns:a16="http://schemas.microsoft.com/office/drawing/2014/main" id="{36321BD9-864A-49DB-8B3E-B81F7DA17674}"/>
              </a:ext>
            </a:extLst>
          </p:cNvPr>
          <p:cNvSpPr>
            <a:spLocks noGrp="1"/>
          </p:cNvSpPr>
          <p:nvPr>
            <p:ph sz="half" idx="2"/>
          </p:nvPr>
        </p:nvSpPr>
        <p:spPr/>
        <p:txBody>
          <a:bodyPr/>
          <a:lstStyle/>
          <a:p>
            <a:r>
              <a:rPr lang="en-AU" dirty="0"/>
              <a:t>A Virtual Reality Ready Computer</a:t>
            </a:r>
          </a:p>
          <a:p>
            <a:r>
              <a:rPr lang="en-AU" dirty="0"/>
              <a:t>A Professional Virtual Reality Headset</a:t>
            </a:r>
          </a:p>
          <a:p>
            <a:r>
              <a:rPr lang="en-AU" dirty="0"/>
              <a:t>A Standalone Virtual Reality Headset</a:t>
            </a:r>
          </a:p>
          <a:p>
            <a:r>
              <a:rPr lang="en-AU" dirty="0"/>
              <a:t>An Augmented Reality Headset</a:t>
            </a:r>
          </a:p>
          <a:p>
            <a:r>
              <a:rPr lang="en-AU" dirty="0"/>
              <a:t>A Suite of Necessary Software</a:t>
            </a:r>
          </a:p>
          <a:p>
            <a:r>
              <a:rPr lang="en-AU" dirty="0"/>
              <a:t>Smart Devices Appropriate to Needs</a:t>
            </a:r>
          </a:p>
        </p:txBody>
      </p:sp>
      <p:sp>
        <p:nvSpPr>
          <p:cNvPr id="5" name="Text Placeholder 4">
            <a:extLst>
              <a:ext uri="{FF2B5EF4-FFF2-40B4-BE49-F238E27FC236}">
                <a16:creationId xmlns:a16="http://schemas.microsoft.com/office/drawing/2014/main" id="{57D2AB9B-3B3D-4302-995D-FE84C7B24C68}"/>
              </a:ext>
            </a:extLst>
          </p:cNvPr>
          <p:cNvSpPr>
            <a:spLocks noGrp="1"/>
          </p:cNvSpPr>
          <p:nvPr>
            <p:ph type="body" sz="quarter" idx="3"/>
          </p:nvPr>
        </p:nvSpPr>
        <p:spPr/>
        <p:txBody>
          <a:bodyPr/>
          <a:lstStyle/>
          <a:p>
            <a:r>
              <a:rPr lang="en-AU" sz="2000" dirty="0"/>
              <a:t>Facilities and Services</a:t>
            </a:r>
          </a:p>
        </p:txBody>
      </p:sp>
      <p:sp>
        <p:nvSpPr>
          <p:cNvPr id="6" name="Content Placeholder 5">
            <a:extLst>
              <a:ext uri="{FF2B5EF4-FFF2-40B4-BE49-F238E27FC236}">
                <a16:creationId xmlns:a16="http://schemas.microsoft.com/office/drawing/2014/main" id="{154F77DA-0951-4216-BC49-2EFF5FFCBD03}"/>
              </a:ext>
            </a:extLst>
          </p:cNvPr>
          <p:cNvSpPr>
            <a:spLocks noGrp="1"/>
          </p:cNvSpPr>
          <p:nvPr>
            <p:ph sz="quarter" idx="4"/>
          </p:nvPr>
        </p:nvSpPr>
        <p:spPr/>
        <p:txBody>
          <a:bodyPr/>
          <a:lstStyle/>
          <a:p>
            <a:r>
              <a:rPr lang="en-AU" dirty="0"/>
              <a:t>Free Office Space for 3+ days per week</a:t>
            </a:r>
          </a:p>
          <a:p>
            <a:r>
              <a:rPr lang="en-AU" dirty="0"/>
              <a:t>In-Kind Guidance &amp; Professional Training</a:t>
            </a:r>
          </a:p>
          <a:p>
            <a:r>
              <a:rPr lang="en-AU" dirty="0"/>
              <a:t>Priority Attendance at Regular Events</a:t>
            </a:r>
          </a:p>
          <a:p>
            <a:r>
              <a:rPr lang="en-AU" dirty="0"/>
              <a:t>Travel Opportunities and Conferences</a:t>
            </a:r>
          </a:p>
          <a:p>
            <a:r>
              <a:rPr lang="en-AU" dirty="0"/>
              <a:t>Media/Marketing Support and Insurances</a:t>
            </a:r>
          </a:p>
          <a:p>
            <a:r>
              <a:rPr lang="en-AU" dirty="0"/>
              <a:t>Series A Investment Guarantee</a:t>
            </a:r>
          </a:p>
        </p:txBody>
      </p:sp>
      <p:sp>
        <p:nvSpPr>
          <p:cNvPr id="8" name="Footer Placeholder 7">
            <a:extLst>
              <a:ext uri="{FF2B5EF4-FFF2-40B4-BE49-F238E27FC236}">
                <a16:creationId xmlns:a16="http://schemas.microsoft.com/office/drawing/2014/main" id="{7A1A076C-1604-4004-8302-9CACE2345718}"/>
              </a:ext>
            </a:extLst>
          </p:cNvPr>
          <p:cNvSpPr>
            <a:spLocks noGrp="1"/>
          </p:cNvSpPr>
          <p:nvPr>
            <p:ph type="ftr" sz="quarter" idx="11"/>
          </p:nvPr>
        </p:nvSpPr>
        <p:spPr>
          <a:xfrm>
            <a:off x="2199736" y="6507212"/>
            <a:ext cx="7538624" cy="15388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Equipment will be subject to needs and availability. Due to COVID and Microchip shortages some computer technology might need to be shared.</a:t>
            </a:r>
          </a:p>
        </p:txBody>
      </p:sp>
      <p:sp>
        <p:nvSpPr>
          <p:cNvPr id="9" name="Slide Number Placeholder 8">
            <a:extLst>
              <a:ext uri="{FF2B5EF4-FFF2-40B4-BE49-F238E27FC236}">
                <a16:creationId xmlns:a16="http://schemas.microsoft.com/office/drawing/2014/main" id="{E97B940C-090C-4282-90C4-0A28D9CDDC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white">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1236835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2E11-7AB2-4D09-9C58-B3FC7832A9B9}"/>
              </a:ext>
            </a:extLst>
          </p:cNvPr>
          <p:cNvSpPr>
            <a:spLocks noGrp="1"/>
          </p:cNvSpPr>
          <p:nvPr>
            <p:ph type="title"/>
          </p:nvPr>
        </p:nvSpPr>
        <p:spPr/>
        <p:txBody>
          <a:bodyPr/>
          <a:lstStyle/>
          <a:p>
            <a:r>
              <a:rPr lang="en-AU" dirty="0"/>
              <a:t>Investment Fund Development</a:t>
            </a:r>
            <a:br>
              <a:rPr lang="en-AU" dirty="0"/>
            </a:br>
            <a:r>
              <a:rPr lang="en-AU" sz="2800" dirty="0"/>
              <a:t>Work in Progress:</a:t>
            </a:r>
            <a:endParaRPr lang="en-AU" dirty="0"/>
          </a:p>
        </p:txBody>
      </p:sp>
      <p:sp>
        <p:nvSpPr>
          <p:cNvPr id="3" name="Text Placeholder 2">
            <a:extLst>
              <a:ext uri="{FF2B5EF4-FFF2-40B4-BE49-F238E27FC236}">
                <a16:creationId xmlns:a16="http://schemas.microsoft.com/office/drawing/2014/main" id="{0C3BC3CE-DB25-413D-96A6-5A6D67FB90E0}"/>
              </a:ext>
            </a:extLst>
          </p:cNvPr>
          <p:cNvSpPr>
            <a:spLocks noGrp="1"/>
          </p:cNvSpPr>
          <p:nvPr>
            <p:ph type="body" idx="1"/>
          </p:nvPr>
        </p:nvSpPr>
        <p:spPr/>
        <p:txBody>
          <a:bodyPr/>
          <a:lstStyle/>
          <a:p>
            <a:r>
              <a:rPr lang="en-AU" dirty="0"/>
              <a:t>Seed Fund: No Equity</a:t>
            </a:r>
          </a:p>
        </p:txBody>
      </p:sp>
      <p:sp>
        <p:nvSpPr>
          <p:cNvPr id="4" name="Content Placeholder 3">
            <a:extLst>
              <a:ext uri="{FF2B5EF4-FFF2-40B4-BE49-F238E27FC236}">
                <a16:creationId xmlns:a16="http://schemas.microsoft.com/office/drawing/2014/main" id="{36D2D56A-D48D-4C77-9373-FBC4EED1BD83}"/>
              </a:ext>
            </a:extLst>
          </p:cNvPr>
          <p:cNvSpPr>
            <a:spLocks noGrp="1"/>
          </p:cNvSpPr>
          <p:nvPr>
            <p:ph sz="half" idx="2"/>
          </p:nvPr>
        </p:nvSpPr>
        <p:spPr/>
        <p:txBody>
          <a:bodyPr/>
          <a:lstStyle/>
          <a:p>
            <a:r>
              <a:rPr lang="en-AU" dirty="0"/>
              <a:t>$30 Million over 5 years</a:t>
            </a:r>
          </a:p>
          <a:p>
            <a:pPr lvl="1"/>
            <a:r>
              <a:rPr lang="en-AU" dirty="0"/>
              <a:t>$6 Million per year</a:t>
            </a:r>
          </a:p>
          <a:p>
            <a:pPr lvl="2"/>
            <a:r>
              <a:rPr lang="en-AU" dirty="0"/>
              <a:t>$1 Million Management</a:t>
            </a:r>
          </a:p>
          <a:p>
            <a:pPr lvl="2"/>
            <a:r>
              <a:rPr lang="en-AU" dirty="0"/>
              <a:t>$5 Million Investments</a:t>
            </a:r>
          </a:p>
          <a:p>
            <a:pPr lvl="3"/>
            <a:r>
              <a:rPr lang="en-AU" dirty="0"/>
              <a:t>100 x $50,000</a:t>
            </a:r>
          </a:p>
          <a:p>
            <a:r>
              <a:rPr lang="en-AU" dirty="0"/>
              <a:t>Total 500 Start-ups over 5 years</a:t>
            </a:r>
          </a:p>
          <a:p>
            <a:r>
              <a:rPr lang="en-AU" dirty="0"/>
              <a:t>Repeat x 20 in G20 Nations</a:t>
            </a:r>
          </a:p>
          <a:p>
            <a:endParaRPr lang="en-AU" dirty="0"/>
          </a:p>
          <a:p>
            <a:endParaRPr lang="en-AU" dirty="0"/>
          </a:p>
        </p:txBody>
      </p:sp>
      <p:sp>
        <p:nvSpPr>
          <p:cNvPr id="5" name="Text Placeholder 4">
            <a:extLst>
              <a:ext uri="{FF2B5EF4-FFF2-40B4-BE49-F238E27FC236}">
                <a16:creationId xmlns:a16="http://schemas.microsoft.com/office/drawing/2014/main" id="{AB4B6A29-AAFA-46A6-BE8C-B84D0D0535D0}"/>
              </a:ext>
            </a:extLst>
          </p:cNvPr>
          <p:cNvSpPr>
            <a:spLocks noGrp="1"/>
          </p:cNvSpPr>
          <p:nvPr>
            <p:ph type="body" sz="quarter" idx="13"/>
          </p:nvPr>
        </p:nvSpPr>
        <p:spPr/>
        <p:txBody>
          <a:bodyPr/>
          <a:lstStyle/>
          <a:p>
            <a:r>
              <a:rPr lang="en-AU" dirty="0"/>
              <a:t>Series A Fund: Equity</a:t>
            </a:r>
          </a:p>
        </p:txBody>
      </p:sp>
      <p:sp>
        <p:nvSpPr>
          <p:cNvPr id="6" name="Content Placeholder 5">
            <a:extLst>
              <a:ext uri="{FF2B5EF4-FFF2-40B4-BE49-F238E27FC236}">
                <a16:creationId xmlns:a16="http://schemas.microsoft.com/office/drawing/2014/main" id="{38286316-FA2C-47FE-9F9F-F94FA5D1E5BA}"/>
              </a:ext>
            </a:extLst>
          </p:cNvPr>
          <p:cNvSpPr>
            <a:spLocks noGrp="1"/>
          </p:cNvSpPr>
          <p:nvPr>
            <p:ph sz="quarter" idx="14"/>
          </p:nvPr>
        </p:nvSpPr>
        <p:spPr/>
        <p:txBody>
          <a:bodyPr/>
          <a:lstStyle/>
          <a:p>
            <a:r>
              <a:rPr lang="en-AU" dirty="0"/>
              <a:t>$500 Million to $10 Billion</a:t>
            </a:r>
          </a:p>
          <a:p>
            <a:pPr lvl="1"/>
            <a:r>
              <a:rPr lang="en-AU" dirty="0"/>
              <a:t>$200,000 to $10 Million each</a:t>
            </a:r>
          </a:p>
          <a:p>
            <a:r>
              <a:rPr lang="en-AU" dirty="0"/>
              <a:t>If Just Series A for Australia, then smaller fund, but if also series A for the G20 syndication of 500 Queens to reach 10,000 Queens, then a much larger fund will be required.</a:t>
            </a:r>
          </a:p>
          <a:p>
            <a:r>
              <a:rPr lang="en-AU" dirty="0"/>
              <a:t>5% Management, 30% / 70% split of returns over 10%</a:t>
            </a:r>
          </a:p>
        </p:txBody>
      </p:sp>
      <p:sp>
        <p:nvSpPr>
          <p:cNvPr id="7" name="Text Placeholder 6">
            <a:extLst>
              <a:ext uri="{FF2B5EF4-FFF2-40B4-BE49-F238E27FC236}">
                <a16:creationId xmlns:a16="http://schemas.microsoft.com/office/drawing/2014/main" id="{B6E81CB5-8D2A-4A6D-8A9B-29F334492CCB}"/>
              </a:ext>
            </a:extLst>
          </p:cNvPr>
          <p:cNvSpPr>
            <a:spLocks noGrp="1"/>
          </p:cNvSpPr>
          <p:nvPr>
            <p:ph type="body" sz="quarter" idx="3"/>
          </p:nvPr>
        </p:nvSpPr>
        <p:spPr/>
        <p:txBody>
          <a:bodyPr/>
          <a:lstStyle/>
          <a:p>
            <a:r>
              <a:rPr lang="en-AU" dirty="0"/>
              <a:t>Series B+ Fund: Equity</a:t>
            </a:r>
          </a:p>
        </p:txBody>
      </p:sp>
      <p:sp>
        <p:nvSpPr>
          <p:cNvPr id="8" name="Content Placeholder 7">
            <a:extLst>
              <a:ext uri="{FF2B5EF4-FFF2-40B4-BE49-F238E27FC236}">
                <a16:creationId xmlns:a16="http://schemas.microsoft.com/office/drawing/2014/main" id="{723E3115-F284-440E-ACE3-B532F5EE0D2E}"/>
              </a:ext>
            </a:extLst>
          </p:cNvPr>
          <p:cNvSpPr>
            <a:spLocks noGrp="1"/>
          </p:cNvSpPr>
          <p:nvPr>
            <p:ph sz="quarter" idx="4"/>
          </p:nvPr>
        </p:nvSpPr>
        <p:spPr/>
        <p:txBody>
          <a:bodyPr/>
          <a:lstStyle/>
          <a:p>
            <a:r>
              <a:rPr lang="en-AU" dirty="0"/>
              <a:t>Bigger than Softbank Vision Fund</a:t>
            </a:r>
          </a:p>
          <a:p>
            <a:pPr lvl="1"/>
            <a:r>
              <a:rPr lang="en-AU" dirty="0"/>
              <a:t>Minimum $100 Million each</a:t>
            </a:r>
          </a:p>
          <a:p>
            <a:pPr lvl="1"/>
            <a:r>
              <a:rPr lang="en-AU" dirty="0"/>
              <a:t>Maximum $10 Billion each</a:t>
            </a:r>
          </a:p>
          <a:p>
            <a:r>
              <a:rPr lang="en-AU" dirty="0"/>
              <a:t>1% Management, 30% / 70% split of returns over 10%</a:t>
            </a:r>
          </a:p>
          <a:p>
            <a:r>
              <a:rPr lang="en-AU" dirty="0"/>
              <a:t>In 1st 500 Start-ups = &gt;20 Unicorns</a:t>
            </a:r>
          </a:p>
          <a:p>
            <a:r>
              <a:rPr lang="en-AU" dirty="0"/>
              <a:t>In 10,000 Start-ups = &gt;100 Unicorns</a:t>
            </a:r>
          </a:p>
          <a:p>
            <a:r>
              <a:rPr lang="en-AU" dirty="0"/>
              <a:t>Dutch Auction Exits and IPO’s</a:t>
            </a:r>
          </a:p>
        </p:txBody>
      </p:sp>
      <p:sp>
        <p:nvSpPr>
          <p:cNvPr id="10" name="Footer Placeholder 9">
            <a:extLst>
              <a:ext uri="{FF2B5EF4-FFF2-40B4-BE49-F238E27FC236}">
                <a16:creationId xmlns:a16="http://schemas.microsoft.com/office/drawing/2014/main" id="{EC526C61-79D1-4637-AFBB-7C40DEC87A4B}"/>
              </a:ext>
            </a:extLst>
          </p:cNvPr>
          <p:cNvSpPr>
            <a:spLocks noGrp="1"/>
          </p:cNvSpPr>
          <p:nvPr>
            <p:ph type="ftr" sz="quarter" idx="11"/>
          </p:nvPr>
        </p:nvSpPr>
        <p:spPr>
          <a:xfrm>
            <a:off x="2407640" y="6512146"/>
            <a:ext cx="8758108" cy="14895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Seed Fund is a Grant Fund, no equity is taken, no expectation of repayment, but exclusive rights are granted to the fund for Series A and First Choice Option Onwards.</a:t>
            </a:r>
          </a:p>
        </p:txBody>
      </p:sp>
      <p:sp>
        <p:nvSpPr>
          <p:cNvPr id="11" name="Slide Number Placeholder 10">
            <a:extLst>
              <a:ext uri="{FF2B5EF4-FFF2-40B4-BE49-F238E27FC236}">
                <a16:creationId xmlns:a16="http://schemas.microsoft.com/office/drawing/2014/main" id="{0B58341C-1105-4AAD-B7BC-1930DC69E067}"/>
              </a:ext>
            </a:extLst>
          </p:cNvPr>
          <p:cNvSpPr>
            <a:spLocks noGrp="1"/>
          </p:cNvSpPr>
          <p:nvPr>
            <p:ph type="sldNum" sz="quarter" idx="12"/>
          </p:nvPr>
        </p:nvSpPr>
        <p:spPr>
          <a:xfrm>
            <a:off x="11165747" y="6507211"/>
            <a:ext cx="475389" cy="15882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360897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4BBE2-3022-4138-A8CE-1DC4C235936B}"/>
              </a:ext>
            </a:extLst>
          </p:cNvPr>
          <p:cNvSpPr>
            <a:spLocks noGrp="1"/>
          </p:cNvSpPr>
          <p:nvPr>
            <p:ph type="ctrTitle"/>
          </p:nvPr>
        </p:nvSpPr>
        <p:spPr/>
        <p:txBody>
          <a:bodyPr/>
          <a:lstStyle/>
          <a:p>
            <a:r>
              <a:rPr lang="en-AU" dirty="0"/>
              <a:t>Major Costs</a:t>
            </a:r>
            <a:br>
              <a:rPr lang="en-AU" dirty="0"/>
            </a:br>
            <a:r>
              <a:rPr lang="en-AU" sz="2800" dirty="0"/>
              <a:t>Incubator &amp; Accelerator</a:t>
            </a:r>
            <a:endParaRPr lang="en-AU" dirty="0"/>
          </a:p>
        </p:txBody>
      </p:sp>
      <p:pic>
        <p:nvPicPr>
          <p:cNvPr id="21" name="Picture Placeholder 20" descr="133m2 office space at 500 Queen St">
            <a:extLst>
              <a:ext uri="{FF2B5EF4-FFF2-40B4-BE49-F238E27FC236}">
                <a16:creationId xmlns:a16="http://schemas.microsoft.com/office/drawing/2014/main" id="{5A18042F-86CC-4BB5-944F-E870BB77AA9C}"/>
              </a:ext>
            </a:extLst>
          </p:cNvPr>
          <p:cNvPicPr>
            <a:picLocks noGrp="1" noChangeAspect="1"/>
          </p:cNvPicPr>
          <p:nvPr>
            <p:ph type="pic" sz="quarter" idx="13"/>
          </p:nvPr>
        </p:nvPicPr>
        <p:blipFill>
          <a:blip r:embed="rId2"/>
          <a:srcRect t="6628" b="6628"/>
          <a:stretch>
            <a:fillRect/>
          </a:stretch>
        </p:blipFill>
        <p:spPr>
          <a:xfrm>
            <a:off x="1078992" y="3197732"/>
            <a:ext cx="1691640" cy="1435608"/>
          </a:xfrm>
        </p:spPr>
      </p:pic>
      <p:pic>
        <p:nvPicPr>
          <p:cNvPr id="23" name="Picture Placeholder 22" descr="588m2 office space at 500 Queen St">
            <a:extLst>
              <a:ext uri="{FF2B5EF4-FFF2-40B4-BE49-F238E27FC236}">
                <a16:creationId xmlns:a16="http://schemas.microsoft.com/office/drawing/2014/main" id="{1549A286-07F8-4390-B7D5-A380531441F1}"/>
              </a:ext>
            </a:extLst>
          </p:cNvPr>
          <p:cNvPicPr>
            <a:picLocks noGrp="1" noChangeAspect="1"/>
          </p:cNvPicPr>
          <p:nvPr>
            <p:ph type="pic" sz="quarter" idx="14"/>
          </p:nvPr>
        </p:nvPicPr>
        <p:blipFill>
          <a:blip r:embed="rId3"/>
          <a:srcRect t="1123" b="1123"/>
          <a:stretch>
            <a:fillRect/>
          </a:stretch>
        </p:blipFill>
        <p:spPr>
          <a:xfrm>
            <a:off x="3838384" y="3197732"/>
            <a:ext cx="1691640" cy="1435608"/>
          </a:xfrm>
        </p:spPr>
      </p:pic>
      <p:pic>
        <p:nvPicPr>
          <p:cNvPr id="25" name="Picture Placeholder 24" descr="Common Office Expenses">
            <a:extLst>
              <a:ext uri="{FF2B5EF4-FFF2-40B4-BE49-F238E27FC236}">
                <a16:creationId xmlns:a16="http://schemas.microsoft.com/office/drawing/2014/main" id="{C8935160-A08C-4DC4-A49D-F903C9258165}"/>
              </a:ext>
            </a:extLst>
          </p:cNvPr>
          <p:cNvPicPr>
            <a:picLocks noGrp="1" noChangeAspect="1"/>
          </p:cNvPicPr>
          <p:nvPr>
            <p:ph type="pic" sz="quarter" idx="16"/>
          </p:nvPr>
        </p:nvPicPr>
        <p:blipFill>
          <a:blip r:embed="rId4"/>
          <a:srcRect l="10693" r="10693"/>
          <a:stretch>
            <a:fillRect/>
          </a:stretch>
        </p:blipFill>
        <p:spPr>
          <a:xfrm>
            <a:off x="6687108" y="3189700"/>
            <a:ext cx="1691640" cy="1435608"/>
          </a:xfrm>
        </p:spPr>
      </p:pic>
      <p:sp>
        <p:nvSpPr>
          <p:cNvPr id="7" name="Text Placeholder 6">
            <a:extLst>
              <a:ext uri="{FF2B5EF4-FFF2-40B4-BE49-F238E27FC236}">
                <a16:creationId xmlns:a16="http://schemas.microsoft.com/office/drawing/2014/main" id="{362CB0D8-992E-4A7F-8C3B-2572FACD2155}"/>
              </a:ext>
            </a:extLst>
          </p:cNvPr>
          <p:cNvSpPr>
            <a:spLocks noGrp="1"/>
          </p:cNvSpPr>
          <p:nvPr>
            <p:ph type="body" sz="quarter" idx="18"/>
          </p:nvPr>
        </p:nvSpPr>
        <p:spPr>
          <a:xfrm>
            <a:off x="1079500" y="4988433"/>
            <a:ext cx="1711325" cy="365760"/>
          </a:xfrm>
        </p:spPr>
        <p:txBody>
          <a:bodyPr/>
          <a:lstStyle/>
          <a:p>
            <a:r>
              <a:rPr lang="en-AU" dirty="0"/>
              <a:t>133m2 Offices</a:t>
            </a:r>
          </a:p>
        </p:txBody>
      </p:sp>
      <p:sp>
        <p:nvSpPr>
          <p:cNvPr id="8" name="Text Placeholder 7">
            <a:extLst>
              <a:ext uri="{FF2B5EF4-FFF2-40B4-BE49-F238E27FC236}">
                <a16:creationId xmlns:a16="http://schemas.microsoft.com/office/drawing/2014/main" id="{EB44DF6E-6794-42A6-9B1D-CACCF50D3D4F}"/>
              </a:ext>
            </a:extLst>
          </p:cNvPr>
          <p:cNvSpPr>
            <a:spLocks noGrp="1"/>
          </p:cNvSpPr>
          <p:nvPr>
            <p:ph type="body" sz="quarter" idx="17"/>
          </p:nvPr>
        </p:nvSpPr>
        <p:spPr>
          <a:xfrm>
            <a:off x="1079376" y="5437788"/>
            <a:ext cx="1711572" cy="638175"/>
          </a:xfrm>
        </p:spPr>
        <p:txBody>
          <a:bodyPr/>
          <a:lstStyle/>
          <a:p>
            <a:r>
              <a:rPr lang="en-AU" dirty="0"/>
              <a:t>$83,000. Incentive also available.</a:t>
            </a:r>
          </a:p>
        </p:txBody>
      </p:sp>
      <p:sp>
        <p:nvSpPr>
          <p:cNvPr id="9" name="Text Placeholder 8">
            <a:extLst>
              <a:ext uri="{FF2B5EF4-FFF2-40B4-BE49-F238E27FC236}">
                <a16:creationId xmlns:a16="http://schemas.microsoft.com/office/drawing/2014/main" id="{4D48D123-9B31-4461-9B31-736B55E65964}"/>
              </a:ext>
            </a:extLst>
          </p:cNvPr>
          <p:cNvSpPr>
            <a:spLocks noGrp="1"/>
          </p:cNvSpPr>
          <p:nvPr>
            <p:ph type="body" sz="quarter" idx="20"/>
          </p:nvPr>
        </p:nvSpPr>
        <p:spPr>
          <a:xfrm>
            <a:off x="3839151" y="4988433"/>
            <a:ext cx="1711325" cy="365760"/>
          </a:xfrm>
        </p:spPr>
        <p:txBody>
          <a:bodyPr/>
          <a:lstStyle/>
          <a:p>
            <a:r>
              <a:rPr lang="en-AU" dirty="0"/>
              <a:t>588m2 Offices</a:t>
            </a:r>
          </a:p>
        </p:txBody>
      </p:sp>
      <p:sp>
        <p:nvSpPr>
          <p:cNvPr id="10" name="Text Placeholder 9">
            <a:extLst>
              <a:ext uri="{FF2B5EF4-FFF2-40B4-BE49-F238E27FC236}">
                <a16:creationId xmlns:a16="http://schemas.microsoft.com/office/drawing/2014/main" id="{0CCA39F5-7553-4098-A85C-B72949B76821}"/>
              </a:ext>
            </a:extLst>
          </p:cNvPr>
          <p:cNvSpPr>
            <a:spLocks noGrp="1"/>
          </p:cNvSpPr>
          <p:nvPr>
            <p:ph type="body" sz="quarter" idx="19"/>
          </p:nvPr>
        </p:nvSpPr>
        <p:spPr>
          <a:xfrm>
            <a:off x="3789927" y="5439234"/>
            <a:ext cx="1872426" cy="638175"/>
          </a:xfrm>
        </p:spPr>
        <p:txBody>
          <a:bodyPr/>
          <a:lstStyle/>
          <a:p>
            <a:r>
              <a:rPr lang="en-AU" dirty="0"/>
              <a:t>$365,000. Incentive also available.</a:t>
            </a:r>
          </a:p>
          <a:p>
            <a:endParaRPr lang="en-AU" dirty="0"/>
          </a:p>
        </p:txBody>
      </p:sp>
      <p:sp>
        <p:nvSpPr>
          <p:cNvPr id="13" name="Text Placeholder 12">
            <a:extLst>
              <a:ext uri="{FF2B5EF4-FFF2-40B4-BE49-F238E27FC236}">
                <a16:creationId xmlns:a16="http://schemas.microsoft.com/office/drawing/2014/main" id="{F3B62A91-5EFA-4E25-B30B-CCF44E2FD070}"/>
              </a:ext>
            </a:extLst>
          </p:cNvPr>
          <p:cNvSpPr>
            <a:spLocks noGrp="1"/>
          </p:cNvSpPr>
          <p:nvPr>
            <p:ph type="body" sz="quarter" idx="24"/>
          </p:nvPr>
        </p:nvSpPr>
        <p:spPr>
          <a:xfrm>
            <a:off x="6634652" y="4986264"/>
            <a:ext cx="1711325" cy="365760"/>
          </a:xfrm>
        </p:spPr>
        <p:txBody>
          <a:bodyPr/>
          <a:lstStyle/>
          <a:p>
            <a:r>
              <a:rPr lang="en-AU" dirty="0"/>
              <a:t>Overheads</a:t>
            </a:r>
          </a:p>
        </p:txBody>
      </p:sp>
      <p:sp>
        <p:nvSpPr>
          <p:cNvPr id="14" name="Text Placeholder 13">
            <a:extLst>
              <a:ext uri="{FF2B5EF4-FFF2-40B4-BE49-F238E27FC236}">
                <a16:creationId xmlns:a16="http://schemas.microsoft.com/office/drawing/2014/main" id="{07638D4F-B119-46B0-8A2A-729F647AC93A}"/>
              </a:ext>
            </a:extLst>
          </p:cNvPr>
          <p:cNvSpPr>
            <a:spLocks noGrp="1"/>
          </p:cNvSpPr>
          <p:nvPr>
            <p:ph type="body" sz="quarter" idx="23"/>
          </p:nvPr>
        </p:nvSpPr>
        <p:spPr>
          <a:xfrm>
            <a:off x="6633885" y="5437788"/>
            <a:ext cx="1711572" cy="638175"/>
          </a:xfrm>
        </p:spPr>
        <p:txBody>
          <a:bodyPr/>
          <a:lstStyle/>
          <a:p>
            <a:r>
              <a:rPr lang="en-AU" dirty="0"/>
              <a:t>Promo, events and running costs</a:t>
            </a:r>
          </a:p>
        </p:txBody>
      </p:sp>
      <p:sp>
        <p:nvSpPr>
          <p:cNvPr id="16" name="Footer Placeholder 15">
            <a:extLst>
              <a:ext uri="{FF2B5EF4-FFF2-40B4-BE49-F238E27FC236}">
                <a16:creationId xmlns:a16="http://schemas.microsoft.com/office/drawing/2014/main" id="{25DC5832-D3DF-4339-B081-22267D2BBD5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Aiming to have the Fund Launch in June 2021 at 500 Queen Street along side the incubator and accelerator.</a:t>
            </a:r>
          </a:p>
        </p:txBody>
      </p:sp>
      <p:sp>
        <p:nvSpPr>
          <p:cNvPr id="17" name="Slide Number Placeholder 16">
            <a:extLst>
              <a:ext uri="{FF2B5EF4-FFF2-40B4-BE49-F238E27FC236}">
                <a16:creationId xmlns:a16="http://schemas.microsoft.com/office/drawing/2014/main" id="{A35DFFC9-EBB4-4BC7-A1DE-596F65E3BC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white">
                  <a:lumMod val="65000"/>
                  <a:alpha val="80000"/>
                </a:prstClr>
              </a:solidFill>
              <a:effectLst/>
              <a:uLnTx/>
              <a:uFillTx/>
              <a:latin typeface="Gill Sans MT"/>
              <a:ea typeface="+mn-ea"/>
              <a:cs typeface="+mn-cs"/>
            </a:endParaRPr>
          </a:p>
        </p:txBody>
      </p:sp>
      <p:pic>
        <p:nvPicPr>
          <p:cNvPr id="27" name="Picture Placeholder 16">
            <a:extLst>
              <a:ext uri="{FF2B5EF4-FFF2-40B4-BE49-F238E27FC236}">
                <a16:creationId xmlns:a16="http://schemas.microsoft.com/office/drawing/2014/main" id="{00AE5CBD-24EE-428F-8282-B05A5692A07A}"/>
              </a:ext>
            </a:extLst>
          </p:cNvPr>
          <p:cNvPicPr>
            <a:picLocks noChangeAspect="1"/>
          </p:cNvPicPr>
          <p:nvPr/>
        </p:nvPicPr>
        <p:blipFill rotWithShape="1">
          <a:blip r:embed="rId5"/>
          <a:srcRect l="19772" r="24977"/>
          <a:stretch/>
        </p:blipFill>
        <p:spPr>
          <a:xfrm>
            <a:off x="4542091" y="149593"/>
            <a:ext cx="2936876" cy="2936876"/>
          </a:xfrm>
          <a:custGeom>
            <a:avLst/>
            <a:gdLst/>
            <a:ahLst/>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pic>
      <p:pic>
        <p:nvPicPr>
          <p:cNvPr id="28" name="Picture 27">
            <a:extLst>
              <a:ext uri="{FF2B5EF4-FFF2-40B4-BE49-F238E27FC236}">
                <a16:creationId xmlns:a16="http://schemas.microsoft.com/office/drawing/2014/main" id="{10403AEC-277A-4B51-AF6A-7BC7B98A918A}"/>
              </a:ext>
            </a:extLst>
          </p:cNvPr>
          <p:cNvPicPr>
            <a:picLocks noChangeAspect="1"/>
          </p:cNvPicPr>
          <p:nvPr/>
        </p:nvPicPr>
        <p:blipFill>
          <a:blip r:embed="rId6"/>
          <a:stretch>
            <a:fillRect/>
          </a:stretch>
        </p:blipFill>
        <p:spPr>
          <a:xfrm>
            <a:off x="5399342" y="2417424"/>
            <a:ext cx="1440639" cy="399098"/>
          </a:xfrm>
          <a:prstGeom prst="rect">
            <a:avLst/>
          </a:prstGeom>
        </p:spPr>
      </p:pic>
      <p:sp>
        <p:nvSpPr>
          <p:cNvPr id="29" name="TextBox 28">
            <a:extLst>
              <a:ext uri="{FF2B5EF4-FFF2-40B4-BE49-F238E27FC236}">
                <a16:creationId xmlns:a16="http://schemas.microsoft.com/office/drawing/2014/main" id="{C9580922-1E7A-43CB-B7B9-973F296D2146}"/>
              </a:ext>
            </a:extLst>
          </p:cNvPr>
          <p:cNvSpPr txBox="1"/>
          <p:nvPr/>
        </p:nvSpPr>
        <p:spPr>
          <a:xfrm>
            <a:off x="6450267" y="2447190"/>
            <a:ext cx="44502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866D56"/>
                </a:solidFill>
                <a:effectLst/>
                <a:uLnTx/>
                <a:uFillTx/>
                <a:latin typeface="Agency FB" panose="020B0503020202020204" pitchFamily="34" charset="0"/>
                <a:ea typeface="+mn-ea"/>
                <a:cs typeface="+mn-cs"/>
              </a:rPr>
              <a:t>St.</a:t>
            </a:r>
          </a:p>
        </p:txBody>
      </p:sp>
      <p:sp>
        <p:nvSpPr>
          <p:cNvPr id="30" name="Oval 29">
            <a:extLst>
              <a:ext uri="{FF2B5EF4-FFF2-40B4-BE49-F238E27FC236}">
                <a16:creationId xmlns:a16="http://schemas.microsoft.com/office/drawing/2014/main" id="{B6911BD5-69D2-40F2-961F-AD9BCB5D8DBE}"/>
              </a:ext>
            </a:extLst>
          </p:cNvPr>
          <p:cNvSpPr/>
          <p:nvPr/>
        </p:nvSpPr>
        <p:spPr>
          <a:xfrm>
            <a:off x="4989274" y="2552371"/>
            <a:ext cx="85445" cy="145576"/>
          </a:xfrm>
          <a:prstGeom prst="ellipse">
            <a:avLst/>
          </a:prstGeom>
          <a:solidFill>
            <a:srgbClr val="FEFE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MT"/>
              <a:ea typeface="+mn-ea"/>
              <a:cs typeface="+mn-cs"/>
            </a:endParaRPr>
          </a:p>
        </p:txBody>
      </p:sp>
      <p:cxnSp>
        <p:nvCxnSpPr>
          <p:cNvPr id="31" name="Straight Connector 30">
            <a:extLst>
              <a:ext uri="{FF2B5EF4-FFF2-40B4-BE49-F238E27FC236}">
                <a16:creationId xmlns:a16="http://schemas.microsoft.com/office/drawing/2014/main" id="{DDFC103E-1828-4F42-A705-9A982DC8085A}"/>
              </a:ext>
            </a:extLst>
          </p:cNvPr>
          <p:cNvCxnSpPr/>
          <p:nvPr/>
        </p:nvCxnSpPr>
        <p:spPr>
          <a:xfrm>
            <a:off x="5837040" y="2638206"/>
            <a:ext cx="76200" cy="84057"/>
          </a:xfrm>
          <a:prstGeom prst="line">
            <a:avLst/>
          </a:prstGeom>
          <a:ln>
            <a:solidFill>
              <a:srgbClr val="C9A862"/>
            </a:solidFill>
          </a:ln>
        </p:spPr>
        <p:style>
          <a:lnRef idx="3">
            <a:schemeClr val="accent4"/>
          </a:lnRef>
          <a:fillRef idx="0">
            <a:schemeClr val="accent4"/>
          </a:fillRef>
          <a:effectRef idx="2">
            <a:schemeClr val="accent4"/>
          </a:effectRef>
          <a:fontRef idx="minor">
            <a:schemeClr val="tx1"/>
          </a:fontRef>
        </p:style>
      </p:cxnSp>
      <p:sp>
        <p:nvSpPr>
          <p:cNvPr id="33" name="Oval 32">
            <a:extLst>
              <a:ext uri="{FF2B5EF4-FFF2-40B4-BE49-F238E27FC236}">
                <a16:creationId xmlns:a16="http://schemas.microsoft.com/office/drawing/2014/main" id="{BEA6BEE1-2681-4262-A1B3-2FDBA7121979}"/>
              </a:ext>
            </a:extLst>
          </p:cNvPr>
          <p:cNvSpPr/>
          <p:nvPr/>
        </p:nvSpPr>
        <p:spPr>
          <a:xfrm>
            <a:off x="8896835" y="124195"/>
            <a:ext cx="2915567" cy="2915567"/>
          </a:xfrm>
          <a:prstGeom prst="ellipse">
            <a:avLst/>
          </a:prstGeom>
          <a:solidFill>
            <a:srgbClr val="37335B"/>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Content Placeholder 2">
            <a:extLst>
              <a:ext uri="{FF2B5EF4-FFF2-40B4-BE49-F238E27FC236}">
                <a16:creationId xmlns:a16="http://schemas.microsoft.com/office/drawing/2014/main" id="{FE62BF5B-7340-4B31-8782-1F2238E296C8}"/>
              </a:ext>
            </a:extLst>
          </p:cNvPr>
          <p:cNvSpPr txBox="1">
            <a:spLocks/>
          </p:cNvSpPr>
          <p:nvPr/>
        </p:nvSpPr>
        <p:spPr>
          <a:xfrm>
            <a:off x="8906108" y="680950"/>
            <a:ext cx="2849836" cy="1957256"/>
          </a:xfrm>
          <a:prstGeom prst="rect">
            <a:avLst/>
          </a:prstGeom>
        </p:spPr>
        <p:txBody>
          <a:bodyPr vert="horz" wrap="square" lIns="0" tIns="0" rIns="0" bIns="0" rtlCol="0" anchor="t">
            <a:normAutofit fontScale="92500" lnSpcReduction="200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Sponsored Weekly Meetups</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Assisted Company Registrations</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Just-In-Time Content Delivery</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Local Legends Introductions</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Global Legends Virtual Meetings</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rPr>
              <a:t>Sponsored In-Kind Services</a:t>
            </a:r>
          </a:p>
          <a:p>
            <a:pPr marL="11430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white">
                  <a:alpha val="60000"/>
                </a:prstClr>
              </a:solidFill>
              <a:effectLst/>
              <a:uLnTx/>
              <a:uFillTx/>
              <a:latin typeface="Gill Sans MT"/>
              <a:ea typeface="+mn-ea"/>
              <a:cs typeface="+mn-cs"/>
            </a:endParaRPr>
          </a:p>
        </p:txBody>
      </p:sp>
      <p:pic>
        <p:nvPicPr>
          <p:cNvPr id="41" name="Picture Placeholder 18" descr="Luke Nathan Hayes">
            <a:extLst>
              <a:ext uri="{FF2B5EF4-FFF2-40B4-BE49-F238E27FC236}">
                <a16:creationId xmlns:a16="http://schemas.microsoft.com/office/drawing/2014/main" id="{E2D21AA5-2866-4B34-B3DC-95D653F18052}"/>
              </a:ext>
            </a:extLst>
          </p:cNvPr>
          <p:cNvPicPr>
            <a:picLocks noChangeAspect="1"/>
          </p:cNvPicPr>
          <p:nvPr/>
        </p:nvPicPr>
        <p:blipFill>
          <a:blip r:embed="rId7"/>
          <a:srcRect t="9079" b="9079"/>
          <a:stretch>
            <a:fillRect/>
          </a:stretch>
        </p:blipFill>
        <p:spPr>
          <a:xfrm>
            <a:off x="9553697" y="3198231"/>
            <a:ext cx="1691640" cy="1435608"/>
          </a:xfrm>
          <a:prstGeom prst="rect">
            <a:avLst/>
          </a:prstGeom>
          <a:solidFill>
            <a:schemeClr val="accent5"/>
          </a:solidFill>
        </p:spPr>
      </p:pic>
      <p:sp>
        <p:nvSpPr>
          <p:cNvPr id="42" name="Text Placeholder 10">
            <a:extLst>
              <a:ext uri="{FF2B5EF4-FFF2-40B4-BE49-F238E27FC236}">
                <a16:creationId xmlns:a16="http://schemas.microsoft.com/office/drawing/2014/main" id="{93D86655-CDCB-46F5-AF72-FF0A4B6DBE4E}"/>
              </a:ext>
            </a:extLst>
          </p:cNvPr>
          <p:cNvSpPr txBox="1">
            <a:spLocks/>
          </p:cNvSpPr>
          <p:nvPr/>
        </p:nvSpPr>
        <p:spPr>
          <a:xfrm>
            <a:off x="9554464" y="4986264"/>
            <a:ext cx="1711325" cy="365760"/>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AU" sz="2000" b="1" i="0" u="none" strike="noStrike" kern="1200" cap="none" spc="0" normalizeH="0" baseline="0" noProof="0">
                <a:ln>
                  <a:noFill/>
                </a:ln>
                <a:solidFill>
                  <a:prstClr val="white">
                    <a:alpha val="60000"/>
                  </a:prstClr>
                </a:solidFill>
                <a:effectLst/>
                <a:uLnTx/>
                <a:uFillTx/>
                <a:latin typeface="Gill Sans MT"/>
                <a:ea typeface="+mn-ea"/>
                <a:cs typeface="+mn-cs"/>
              </a:rPr>
              <a:t>Management</a:t>
            </a:r>
            <a:endParaRPr kumimoji="0" lang="en-AU" sz="2000" b="1" i="0" u="none" strike="noStrike" kern="1200" cap="none" spc="0" normalizeH="0" baseline="0" noProof="0" dirty="0">
              <a:ln>
                <a:noFill/>
              </a:ln>
              <a:solidFill>
                <a:prstClr val="white">
                  <a:alpha val="60000"/>
                </a:prstClr>
              </a:solidFill>
              <a:effectLst/>
              <a:uLnTx/>
              <a:uFillTx/>
              <a:latin typeface="Gill Sans MT"/>
              <a:ea typeface="+mn-ea"/>
              <a:cs typeface="+mn-cs"/>
            </a:endParaRPr>
          </a:p>
        </p:txBody>
      </p:sp>
      <p:sp>
        <p:nvSpPr>
          <p:cNvPr id="43" name="Text Placeholder 11">
            <a:extLst>
              <a:ext uri="{FF2B5EF4-FFF2-40B4-BE49-F238E27FC236}">
                <a16:creationId xmlns:a16="http://schemas.microsoft.com/office/drawing/2014/main" id="{D3E3DAEE-16F6-4626-B38D-9EA36AF2DA09}"/>
              </a:ext>
            </a:extLst>
          </p:cNvPr>
          <p:cNvSpPr txBox="1">
            <a:spLocks/>
          </p:cNvSpPr>
          <p:nvPr/>
        </p:nvSpPr>
        <p:spPr>
          <a:xfrm>
            <a:off x="9553697" y="5437788"/>
            <a:ext cx="1711572" cy="63817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$100K-$200K me,</a:t>
            </a:r>
            <a:b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b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E/A $60K-$80K</a:t>
            </a:r>
          </a:p>
        </p:txBody>
      </p:sp>
    </p:spTree>
    <p:extLst>
      <p:ext uri="{BB962C8B-B14F-4D97-AF65-F5344CB8AC3E}">
        <p14:creationId xmlns:p14="http://schemas.microsoft.com/office/powerpoint/2010/main" val="2358776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2770-6BF6-4366-B6E8-EE330B4AF3EC}"/>
              </a:ext>
            </a:extLst>
          </p:cNvPr>
          <p:cNvSpPr>
            <a:spLocks noGrp="1"/>
          </p:cNvSpPr>
          <p:nvPr>
            <p:ph type="title"/>
          </p:nvPr>
        </p:nvSpPr>
        <p:spPr>
          <a:xfrm>
            <a:off x="550863" y="549275"/>
            <a:ext cx="5192711" cy="1997855"/>
          </a:xfrm>
        </p:spPr>
        <p:txBody>
          <a:bodyPr/>
          <a:lstStyle/>
          <a:p>
            <a:r>
              <a:rPr lang="en-AU" dirty="0"/>
              <a:t>At Many Venues to Showcase Brisbane to the World.</a:t>
            </a:r>
          </a:p>
        </p:txBody>
      </p:sp>
      <p:sp>
        <p:nvSpPr>
          <p:cNvPr id="3" name="Content Placeholder 2">
            <a:extLst>
              <a:ext uri="{FF2B5EF4-FFF2-40B4-BE49-F238E27FC236}">
                <a16:creationId xmlns:a16="http://schemas.microsoft.com/office/drawing/2014/main" id="{66F59E50-44EE-4C73-B688-C3F51D7DD489}"/>
              </a:ext>
            </a:extLst>
          </p:cNvPr>
          <p:cNvSpPr>
            <a:spLocks noGrp="1"/>
          </p:cNvSpPr>
          <p:nvPr>
            <p:ph idx="1"/>
          </p:nvPr>
        </p:nvSpPr>
        <p:spPr>
          <a:xfrm>
            <a:off x="550863" y="2677306"/>
            <a:ext cx="3744912" cy="3415519"/>
          </a:xfrm>
        </p:spPr>
        <p:txBody>
          <a:bodyPr/>
          <a:lstStyle/>
          <a:p>
            <a:pPr marL="342900" indent="-342900">
              <a:buFont typeface="Arial" panose="020B0604020202020204" pitchFamily="34" charset="0"/>
              <a:buChar char="•"/>
            </a:pPr>
            <a:r>
              <a:rPr lang="en-AU" dirty="0"/>
              <a:t>Assisted Company Registration</a:t>
            </a:r>
          </a:p>
          <a:p>
            <a:pPr marL="342900" indent="-342900">
              <a:buFont typeface="Arial" panose="020B0604020202020204" pitchFamily="34" charset="0"/>
              <a:buChar char="•"/>
            </a:pPr>
            <a:r>
              <a:rPr lang="en-AU" dirty="0"/>
              <a:t>Sponsored Weekly Meetups</a:t>
            </a:r>
          </a:p>
          <a:p>
            <a:pPr marL="342900" indent="-342900">
              <a:buFont typeface="Arial" panose="020B0604020202020204" pitchFamily="34" charset="0"/>
              <a:buChar char="•"/>
            </a:pPr>
            <a:r>
              <a:rPr lang="en-AU" dirty="0"/>
              <a:t>Just-In-Time Content Delivery</a:t>
            </a:r>
          </a:p>
          <a:p>
            <a:pPr marL="342900" indent="-342900">
              <a:buFont typeface="Arial" panose="020B0604020202020204" pitchFamily="34" charset="0"/>
              <a:buChar char="•"/>
            </a:pPr>
            <a:r>
              <a:rPr lang="en-AU" dirty="0"/>
              <a:t>Sponsored In-Kind Services</a:t>
            </a:r>
          </a:p>
          <a:p>
            <a:pPr marL="342900" indent="-342900">
              <a:buFont typeface="Arial" panose="020B0604020202020204" pitchFamily="34" charset="0"/>
              <a:buChar char="•"/>
            </a:pPr>
            <a:r>
              <a:rPr lang="en-AU" dirty="0"/>
              <a:t>Local Legends Introductions</a:t>
            </a:r>
          </a:p>
          <a:p>
            <a:pPr marL="342900" indent="-342900">
              <a:buFont typeface="Arial" panose="020B0604020202020204" pitchFamily="34" charset="0"/>
              <a:buChar char="•"/>
            </a:pPr>
            <a:r>
              <a:rPr lang="en-AU" dirty="0"/>
              <a:t>Global Legends Virtual Meetings</a:t>
            </a:r>
          </a:p>
        </p:txBody>
      </p:sp>
      <p:pic>
        <p:nvPicPr>
          <p:cNvPr id="13" name="Picture Placeholder 12" descr="A picture containing sky, outdoor&#10;&#10;Description automatically generated">
            <a:extLst>
              <a:ext uri="{FF2B5EF4-FFF2-40B4-BE49-F238E27FC236}">
                <a16:creationId xmlns:a16="http://schemas.microsoft.com/office/drawing/2014/main" id="{B9CBAB98-EDD8-4E29-8E9A-688FA7A0AD11}"/>
              </a:ext>
            </a:extLst>
          </p:cNvPr>
          <p:cNvPicPr>
            <a:picLocks noGrp="1" noChangeAspect="1"/>
          </p:cNvPicPr>
          <p:nvPr>
            <p:ph type="pic" sz="quarter" idx="13"/>
          </p:nvPr>
        </p:nvPicPr>
        <p:blipFill>
          <a:blip r:embed="rId2"/>
          <a:srcRect l="24580" r="24580"/>
          <a:stretch>
            <a:fillRect/>
          </a:stretch>
        </p:blipFill>
        <p:spPr/>
      </p:pic>
      <p:pic>
        <p:nvPicPr>
          <p:cNvPr id="15" name="Picture Placeholder 14" descr="Icon&#10;&#10;Description automatically generated with low confidence">
            <a:extLst>
              <a:ext uri="{FF2B5EF4-FFF2-40B4-BE49-F238E27FC236}">
                <a16:creationId xmlns:a16="http://schemas.microsoft.com/office/drawing/2014/main" id="{037E6A03-2B34-48C4-A4FD-1DDB1644C0D3}"/>
              </a:ext>
            </a:extLst>
          </p:cNvPr>
          <p:cNvPicPr>
            <a:picLocks noGrp="1" noChangeAspect="1"/>
          </p:cNvPicPr>
          <p:nvPr>
            <p:ph type="pic" sz="quarter" idx="14"/>
          </p:nvPr>
        </p:nvPicPr>
        <p:blipFill>
          <a:blip r:embed="rId3"/>
          <a:srcRect t="125" b="125"/>
          <a:stretch>
            <a:fillRect/>
          </a:stretch>
        </p:blipFill>
        <p:spPr/>
      </p:pic>
      <p:pic>
        <p:nvPicPr>
          <p:cNvPr id="17" name="Picture Placeholder 16">
            <a:extLst>
              <a:ext uri="{FF2B5EF4-FFF2-40B4-BE49-F238E27FC236}">
                <a16:creationId xmlns:a16="http://schemas.microsoft.com/office/drawing/2014/main" id="{5B328189-AB85-45E4-B859-77D7B1C98984}"/>
              </a:ext>
            </a:extLst>
          </p:cNvPr>
          <p:cNvPicPr>
            <a:picLocks noGrp="1" noChangeAspect="1"/>
          </p:cNvPicPr>
          <p:nvPr>
            <p:ph type="pic" sz="quarter" idx="15"/>
          </p:nvPr>
        </p:nvPicPr>
        <p:blipFill>
          <a:blip r:embed="rId4"/>
          <a:srcRect/>
          <a:stretch/>
        </p:blipFill>
        <p:spPr>
          <a:xfrm>
            <a:off x="9091612" y="3324733"/>
            <a:ext cx="2936876" cy="2936876"/>
          </a:xfrm>
        </p:spPr>
      </p:pic>
      <p:sp>
        <p:nvSpPr>
          <p:cNvPr id="8" name="Footer Placeholder 7">
            <a:extLst>
              <a:ext uri="{FF2B5EF4-FFF2-40B4-BE49-F238E27FC236}">
                <a16:creationId xmlns:a16="http://schemas.microsoft.com/office/drawing/2014/main" id="{C378AA4C-F7F1-44AD-88E7-F312AFF1CBB7}"/>
              </a:ext>
            </a:extLst>
          </p:cNvPr>
          <p:cNvSpPr>
            <a:spLocks noGrp="1"/>
          </p:cNvSpPr>
          <p:nvPr>
            <p:ph type="ftr" sz="quarter" idx="11"/>
          </p:nvPr>
        </p:nvSpPr>
        <p:spPr>
          <a:xfrm>
            <a:off x="2658141" y="6507212"/>
            <a:ext cx="8282762" cy="15388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65000"/>
                    <a:alpha val="80000"/>
                  </a:prstClr>
                </a:solidFill>
                <a:effectLst/>
                <a:uLnTx/>
                <a:uFillTx/>
                <a:latin typeface="Gill Sans MT"/>
                <a:ea typeface="+mn-ea"/>
                <a:cs typeface="+mn-cs"/>
              </a:rPr>
              <a:t>Advance Queensland has not been approached for sponsorship and this logo is used without authorization, to promote advancing Queensland innovatively. </a:t>
            </a:r>
          </a:p>
        </p:txBody>
      </p:sp>
      <p:sp>
        <p:nvSpPr>
          <p:cNvPr id="9" name="Slide Number Placeholder 8">
            <a:extLst>
              <a:ext uri="{FF2B5EF4-FFF2-40B4-BE49-F238E27FC236}">
                <a16:creationId xmlns:a16="http://schemas.microsoft.com/office/drawing/2014/main" id="{2258891C-3D63-49C1-82B6-FF6283A3692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white">
                  <a:lumMod val="65000"/>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399100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Start-up Themes</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Simulations &amp; Robots</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2920747"/>
          </a:xfrm>
        </p:spPr>
        <p:txBody>
          <a:bodyPr>
            <a:normAutofit/>
          </a:bodyPr>
          <a:lstStyle/>
          <a:p>
            <a:pPr lvl="0"/>
            <a:r>
              <a:rPr lang="en-US" sz="1700" dirty="0"/>
              <a:t>Health, Wealth and Wisdom. </a:t>
            </a:r>
          </a:p>
          <a:p>
            <a:pPr lvl="0"/>
            <a:r>
              <a:rPr lang="en-US" sz="1700" dirty="0"/>
              <a:t>Travel, Tourism and Migration.</a:t>
            </a:r>
          </a:p>
          <a:p>
            <a:pPr lvl="0"/>
            <a:r>
              <a:rPr lang="en-US" sz="1700" dirty="0"/>
              <a:t>Joyful Responsible Abundance. </a:t>
            </a:r>
          </a:p>
          <a:p>
            <a:r>
              <a:rPr lang="en-US" sz="1700" dirty="0"/>
              <a:t>Autonomous Essential Services. </a:t>
            </a:r>
          </a:p>
          <a:p>
            <a:r>
              <a:rPr lang="en-US" sz="1700" dirty="0"/>
              <a:t>Jobs and Intermittent Retirement.</a:t>
            </a:r>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Nano-Fabrication</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1"/>
            <a:ext cx="3508755" cy="2925680"/>
          </a:xfrm>
        </p:spPr>
        <p:txBody>
          <a:bodyPr>
            <a:normAutofit/>
          </a:bodyPr>
          <a:lstStyle/>
          <a:p>
            <a:pPr lvl="0"/>
            <a:r>
              <a:rPr lang="en-US" dirty="0"/>
              <a:t>Microchips, Sensors and Memory. </a:t>
            </a:r>
          </a:p>
          <a:p>
            <a:pPr lvl="0"/>
            <a:r>
              <a:rPr lang="en-US" dirty="0"/>
              <a:t>On Demand Production.</a:t>
            </a:r>
          </a:p>
          <a:p>
            <a:r>
              <a:rPr lang="en-US" dirty="0"/>
              <a:t>Microbiome and Microfluidics. </a:t>
            </a:r>
          </a:p>
          <a:p>
            <a:r>
              <a:rPr lang="en-US" dirty="0"/>
              <a:t>Recycling and Remediation.</a:t>
            </a:r>
          </a:p>
          <a:p>
            <a:r>
              <a:rPr lang="en-US" dirty="0"/>
              <a:t>Extreme Environment Metamaterials.</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139659" y="1731375"/>
            <a:ext cx="3566160" cy="535354"/>
          </a:xfrm>
        </p:spPr>
        <p:txBody>
          <a:bodyPr/>
          <a:lstStyle/>
          <a:p>
            <a:r>
              <a:rPr lang="en-US" dirty="0"/>
              <a:t>Speed of Transition</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1"/>
            <a:ext cx="3508755" cy="2925680"/>
          </a:xfrm>
        </p:spPr>
        <p:txBody>
          <a:bodyPr>
            <a:normAutofit/>
          </a:bodyPr>
          <a:lstStyle/>
          <a:p>
            <a:pPr lvl="0"/>
            <a:r>
              <a:rPr lang="en-US" dirty="0"/>
              <a:t>Storytelling. </a:t>
            </a:r>
          </a:p>
          <a:p>
            <a:pPr lvl="0"/>
            <a:r>
              <a:rPr lang="en-US" dirty="0"/>
              <a:t>Governance. </a:t>
            </a:r>
          </a:p>
          <a:p>
            <a:pPr lvl="0"/>
            <a:r>
              <a:rPr lang="en-US" dirty="0"/>
              <a:t>Market Analysis. </a:t>
            </a:r>
          </a:p>
          <a:p>
            <a:r>
              <a:rPr lang="en-US" dirty="0"/>
              <a:t>Succession Planning. </a:t>
            </a:r>
          </a:p>
          <a:p>
            <a:r>
              <a:rPr lang="en-US" dirty="0"/>
              <a:t>Environmental Monitoring.</a:t>
            </a:r>
          </a:p>
        </p:txBody>
      </p:sp>
      <p:sp>
        <p:nvSpPr>
          <p:cNvPr id="15" name="Footer Placeholder 14">
            <a:extLst>
              <a:ext uri="{FF2B5EF4-FFF2-40B4-BE49-F238E27FC236}">
                <a16:creationId xmlns:a16="http://schemas.microsoft.com/office/drawing/2014/main" id="{65A6DC02-681E-4AF7-AC6E-57CDDB2FBA28}"/>
              </a:ext>
            </a:extLst>
          </p:cNvPr>
          <p:cNvSpPr>
            <a:spLocks noGrp="1"/>
          </p:cNvSpPr>
          <p:nvPr>
            <p:ph type="ftr" sz="quarter" idx="11"/>
          </p:nvPr>
        </p:nvSpPr>
        <p:spPr>
          <a:xfrm>
            <a:off x="2445489" y="6507212"/>
            <a:ext cx="8654902" cy="15388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65000"/>
                    <a:alpha val="80000"/>
                  </a:prstClr>
                </a:solidFill>
                <a:effectLst/>
                <a:uLnTx/>
                <a:uFillTx/>
                <a:latin typeface="Gill Sans MT"/>
                <a:ea typeface="+mn-ea"/>
                <a:cs typeface="+mn-cs"/>
              </a:rPr>
              <a:t>Luke Hayes has dozens of ready planned start-ups within these themes and the greater narrative. Other ideas for long term civilisation planning are also encouraged.</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white">
                  <a:lumMod val="65000"/>
                  <a:alpha val="80000"/>
                </a:prstClr>
              </a:solidFill>
              <a:effectLst/>
              <a:uLnTx/>
              <a:uFillTx/>
              <a:latin typeface="Gill Sans MT"/>
              <a:ea typeface="+mn-ea"/>
              <a:cs typeface="+mn-cs"/>
            </a:endParaRPr>
          </a:p>
        </p:txBody>
      </p:sp>
      <p:sp>
        <p:nvSpPr>
          <p:cNvPr id="17" name="Subtitle 15">
            <a:extLst>
              <a:ext uri="{FF2B5EF4-FFF2-40B4-BE49-F238E27FC236}">
                <a16:creationId xmlns:a16="http://schemas.microsoft.com/office/drawing/2014/main" id="{B895D2B2-01FE-46E8-8667-6C27C2570BC4}"/>
              </a:ext>
            </a:extLst>
          </p:cNvPr>
          <p:cNvSpPr txBox="1">
            <a:spLocks/>
          </p:cNvSpPr>
          <p:nvPr/>
        </p:nvSpPr>
        <p:spPr>
          <a:xfrm>
            <a:off x="548639" y="1175160"/>
            <a:ext cx="10062654" cy="457473"/>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mn-ea"/>
                <a:cs typeface="+mn-cs"/>
              </a:rPr>
              <a:t>If you haven’t a BIG idea, Not a problem. Here are The Biggest and Best Themes to Brainstorm:</a:t>
            </a:r>
            <a:endParaRPr kumimoji="0" lang="en-US" sz="2000" b="0" i="0" u="none" strike="noStrike" kern="1200" cap="none" spc="0" normalizeH="0" baseline="0" noProof="0" dirty="0">
              <a:ln>
                <a:noFill/>
              </a:ln>
              <a:solidFill>
                <a:srgbClr val="D40AA8">
                  <a:lumMod val="60000"/>
                  <a:lumOff val="40000"/>
                  <a:alpha val="60000"/>
                </a:srgbClr>
              </a:solidFill>
              <a:effectLst/>
              <a:uLnTx/>
              <a:uFillTx/>
              <a:latin typeface="Gill Sans MT"/>
              <a:ea typeface="+mn-ea"/>
              <a:cs typeface="+mn-cs"/>
            </a:endParaRPr>
          </a:p>
        </p:txBody>
      </p:sp>
      <p:sp>
        <p:nvSpPr>
          <p:cNvPr id="18" name="Subtitle 15">
            <a:extLst>
              <a:ext uri="{FF2B5EF4-FFF2-40B4-BE49-F238E27FC236}">
                <a16:creationId xmlns:a16="http://schemas.microsoft.com/office/drawing/2014/main" id="{8F4FE7B1-EE0B-4782-959F-290153DBAFB2}"/>
              </a:ext>
            </a:extLst>
          </p:cNvPr>
          <p:cNvSpPr txBox="1">
            <a:spLocks/>
          </p:cNvSpPr>
          <p:nvPr/>
        </p:nvSpPr>
        <p:spPr>
          <a:xfrm>
            <a:off x="2125802" y="5701395"/>
            <a:ext cx="9900285" cy="457473"/>
          </a:xfrm>
          <a:prstGeom prst="rect">
            <a:avLst/>
          </a:prstGeom>
        </p:spPr>
        <p:txBody>
          <a:bodyPr vert="horz" wrap="square" lIns="0" tIns="0" rIns="0" bIns="0" rtlCol="0">
            <a:normAutofit fontScale="925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mn-ea"/>
                <a:cs typeface="+mn-cs"/>
              </a:rPr>
              <a:t>Want a head start? Show your interest to me for my ready planned, narrative integrated systems.</a:t>
            </a:r>
            <a:endParaRPr kumimoji="0" lang="en-US" sz="2000" b="0" i="0" u="none" strike="noStrike" kern="1200" cap="none" spc="0" normalizeH="0" baseline="0" noProof="0" dirty="0">
              <a:ln>
                <a:noFill/>
              </a:ln>
              <a:solidFill>
                <a:srgbClr val="D40AA8">
                  <a:lumMod val="60000"/>
                  <a:lumOff val="40000"/>
                  <a:alpha val="60000"/>
                </a:srgbClr>
              </a:solidFill>
              <a:effectLst/>
              <a:uLnTx/>
              <a:uFillTx/>
              <a:latin typeface="Gill Sans MT"/>
              <a:ea typeface="+mn-ea"/>
              <a:cs typeface="+mn-cs"/>
            </a:endParaRPr>
          </a:p>
        </p:txBody>
      </p:sp>
    </p:spTree>
    <p:extLst>
      <p:ext uri="{BB962C8B-B14F-4D97-AF65-F5344CB8AC3E}">
        <p14:creationId xmlns:p14="http://schemas.microsoft.com/office/powerpoint/2010/main" val="142054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0 to 30 of 120 Start-up Suggestions</a:t>
            </a:r>
            <a:br>
              <a:rPr lang="en-AU" dirty="0"/>
            </a:br>
            <a:r>
              <a:rPr lang="en-AU" sz="2800" dirty="0"/>
              <a:t>These can be used as a guide to investment strategy</a:t>
            </a:r>
            <a:endParaRPr lang="en-AU" dirty="0"/>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Aged Care Support Systems</a:t>
            </a:r>
          </a:p>
          <a:p>
            <a:pPr marL="342900" indent="-342900">
              <a:lnSpc>
                <a:spcPct val="100000"/>
              </a:lnSpc>
              <a:spcBef>
                <a:spcPts val="600"/>
              </a:spcBef>
              <a:spcAft>
                <a:spcPts val="0"/>
              </a:spcAft>
              <a:buFont typeface="+mj-lt"/>
              <a:buAutoNum type="arabicPeriod"/>
            </a:pPr>
            <a:r>
              <a:rPr lang="en-AU" dirty="0"/>
              <a:t>NDIS Support Systems</a:t>
            </a:r>
          </a:p>
          <a:p>
            <a:pPr marL="342900" indent="-342900">
              <a:lnSpc>
                <a:spcPct val="100000"/>
              </a:lnSpc>
              <a:spcBef>
                <a:spcPts val="600"/>
              </a:spcBef>
              <a:spcAft>
                <a:spcPts val="0"/>
              </a:spcAft>
              <a:buFont typeface="+mj-lt"/>
              <a:buAutoNum type="arabicPeriod"/>
            </a:pPr>
            <a:r>
              <a:rPr lang="en-AU" dirty="0"/>
              <a:t>Smart City Capsule Hotels</a:t>
            </a:r>
          </a:p>
          <a:p>
            <a:pPr marL="342900" indent="-342900">
              <a:lnSpc>
                <a:spcPct val="100000"/>
              </a:lnSpc>
              <a:spcBef>
                <a:spcPts val="600"/>
              </a:spcBef>
              <a:spcAft>
                <a:spcPts val="0"/>
              </a:spcAft>
              <a:buFont typeface="+mj-lt"/>
              <a:buAutoNum type="arabicPeriod"/>
            </a:pPr>
            <a:r>
              <a:rPr lang="en-AU" dirty="0"/>
              <a:t>Smart City Quarantine Hotels</a:t>
            </a:r>
          </a:p>
          <a:p>
            <a:pPr marL="342900" indent="-342900">
              <a:lnSpc>
                <a:spcPct val="100000"/>
              </a:lnSpc>
              <a:spcBef>
                <a:spcPts val="600"/>
              </a:spcBef>
              <a:spcAft>
                <a:spcPts val="0"/>
              </a:spcAft>
              <a:buFont typeface="+mj-lt"/>
              <a:buAutoNum type="arabicPeriod"/>
            </a:pPr>
            <a:r>
              <a:rPr lang="en-AU" dirty="0"/>
              <a:t>Automated Fleet Cleaning</a:t>
            </a:r>
          </a:p>
          <a:p>
            <a:pPr marL="342900" indent="-342900">
              <a:lnSpc>
                <a:spcPct val="100000"/>
              </a:lnSpc>
              <a:spcBef>
                <a:spcPts val="600"/>
              </a:spcBef>
              <a:spcAft>
                <a:spcPts val="0"/>
              </a:spcAft>
              <a:buFont typeface="+mj-lt"/>
              <a:buAutoNum type="arabicPeriod"/>
            </a:pPr>
            <a:r>
              <a:rPr lang="en-AU" dirty="0"/>
              <a:t>Frozen Food Warehouse Systems</a:t>
            </a:r>
          </a:p>
          <a:p>
            <a:pPr marL="342900" indent="-342900">
              <a:lnSpc>
                <a:spcPct val="100000"/>
              </a:lnSpc>
              <a:spcBef>
                <a:spcPts val="600"/>
              </a:spcBef>
              <a:spcAft>
                <a:spcPts val="0"/>
              </a:spcAft>
              <a:buFont typeface="+mj-lt"/>
              <a:buAutoNum type="arabicPeriod"/>
            </a:pPr>
            <a:r>
              <a:rPr lang="en-AU" dirty="0"/>
              <a:t>Space Port Island Construction</a:t>
            </a:r>
          </a:p>
          <a:p>
            <a:pPr marL="342900" indent="-342900">
              <a:lnSpc>
                <a:spcPct val="100000"/>
              </a:lnSpc>
              <a:spcBef>
                <a:spcPts val="600"/>
              </a:spcBef>
              <a:spcAft>
                <a:spcPts val="0"/>
              </a:spcAft>
              <a:buFont typeface="+mj-lt"/>
              <a:buAutoNum type="arabicPeriod"/>
            </a:pPr>
            <a:r>
              <a:rPr lang="en-AU" dirty="0"/>
              <a:t>East Coast Under Ocean UFRT</a:t>
            </a:r>
          </a:p>
          <a:p>
            <a:pPr marL="342900" indent="-342900">
              <a:lnSpc>
                <a:spcPct val="100000"/>
              </a:lnSpc>
              <a:spcBef>
                <a:spcPts val="600"/>
              </a:spcBef>
              <a:spcAft>
                <a:spcPts val="0"/>
              </a:spcAft>
              <a:buFont typeface="+mj-lt"/>
              <a:buAutoNum type="arabicPeriod"/>
            </a:pPr>
            <a:r>
              <a:rPr lang="en-AU" dirty="0"/>
              <a:t>Cinematic Universe Simulations</a:t>
            </a:r>
          </a:p>
          <a:p>
            <a:pPr marL="342900" indent="-342900">
              <a:lnSpc>
                <a:spcPct val="100000"/>
              </a:lnSpc>
              <a:spcBef>
                <a:spcPts val="600"/>
              </a:spcBef>
              <a:spcAft>
                <a:spcPts val="0"/>
              </a:spcAft>
              <a:buFont typeface="+mj-lt"/>
              <a:buAutoNum type="arabicPeriod"/>
            </a:pPr>
            <a:r>
              <a:rPr lang="en-AU" dirty="0"/>
              <a:t>Space Weather Modelling</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Simulations &amp; Robots</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Clean Power Systems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Near Earth Object Mapping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100K Solar System Satellite Web</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Off World Mining and Refining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Earthquake/Volcano Prediction</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Quantum Computing Frameworks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Global Governance Networks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Fukushima Extreme Robotics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Subterranean City Building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Live Aid 2025 Cities &gt;50K people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Live Aid 2025 Artistic World Vote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startAt="11"/>
              <a:tabLst/>
              <a:defRPr/>
            </a:pPr>
            <a:endPar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endParaRPr>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Tidal and Wave Power</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Solar Desalination Bubbles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Mid Level Plasma Fusion</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Pumped Water Storage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Battery Technology</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Superchargers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Solar Concentration Furnaces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Bladeless Wind Turbines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Gravity Power</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Hydrogen</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Simulations &amp; Robots</a:t>
            </a:r>
          </a:p>
        </p:txBody>
      </p:sp>
    </p:spTree>
    <p:extLst>
      <p:ext uri="{BB962C8B-B14F-4D97-AF65-F5344CB8AC3E}">
        <p14:creationId xmlns:p14="http://schemas.microsoft.com/office/powerpoint/2010/main" val="3724215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30 to 60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Insects</a:t>
            </a:r>
          </a:p>
          <a:p>
            <a:pPr marL="342900" indent="-342900">
              <a:lnSpc>
                <a:spcPct val="100000"/>
              </a:lnSpc>
              <a:spcBef>
                <a:spcPts val="600"/>
              </a:spcBef>
              <a:spcAft>
                <a:spcPts val="0"/>
              </a:spcAft>
              <a:buFont typeface="+mj-lt"/>
              <a:buAutoNum type="arabicPeriod"/>
            </a:pPr>
            <a:r>
              <a:rPr lang="en-AU" dirty="0"/>
              <a:t>Seafood</a:t>
            </a:r>
          </a:p>
          <a:p>
            <a:pPr marL="342900" indent="-342900">
              <a:lnSpc>
                <a:spcPct val="100000"/>
              </a:lnSpc>
              <a:spcBef>
                <a:spcPts val="600"/>
              </a:spcBef>
              <a:spcAft>
                <a:spcPts val="0"/>
              </a:spcAft>
              <a:buFont typeface="+mj-lt"/>
              <a:buAutoNum type="arabicPeriod"/>
            </a:pPr>
            <a:r>
              <a:rPr lang="en-AU" dirty="0"/>
              <a:t>Seaweed</a:t>
            </a:r>
          </a:p>
          <a:p>
            <a:pPr marL="342900" indent="-342900">
              <a:lnSpc>
                <a:spcPct val="100000"/>
              </a:lnSpc>
              <a:spcBef>
                <a:spcPts val="600"/>
              </a:spcBef>
              <a:spcAft>
                <a:spcPts val="0"/>
              </a:spcAft>
              <a:buFont typeface="+mj-lt"/>
              <a:buAutoNum type="arabicPeriod"/>
            </a:pPr>
            <a:r>
              <a:rPr lang="en-AU" dirty="0"/>
              <a:t>Superfoods</a:t>
            </a:r>
          </a:p>
          <a:p>
            <a:pPr marL="342900" indent="-342900">
              <a:lnSpc>
                <a:spcPct val="100000"/>
              </a:lnSpc>
              <a:spcBef>
                <a:spcPts val="600"/>
              </a:spcBef>
              <a:spcAft>
                <a:spcPts val="0"/>
              </a:spcAft>
              <a:buFont typeface="+mj-lt"/>
              <a:buAutoNum type="arabicPeriod"/>
            </a:pPr>
            <a:r>
              <a:rPr lang="en-AU" dirty="0"/>
              <a:t>Mushrooms and Fungi</a:t>
            </a:r>
          </a:p>
          <a:p>
            <a:pPr marL="342900" indent="-342900">
              <a:lnSpc>
                <a:spcPct val="100000"/>
              </a:lnSpc>
              <a:spcBef>
                <a:spcPts val="600"/>
              </a:spcBef>
              <a:spcAft>
                <a:spcPts val="0"/>
              </a:spcAft>
              <a:buFont typeface="+mj-lt"/>
              <a:buAutoNum type="arabicPeriod"/>
            </a:pPr>
            <a:r>
              <a:rPr lang="en-AU" dirty="0"/>
              <a:t>Legumes</a:t>
            </a:r>
          </a:p>
          <a:p>
            <a:pPr marL="342900" indent="-342900">
              <a:lnSpc>
                <a:spcPct val="100000"/>
              </a:lnSpc>
              <a:spcBef>
                <a:spcPts val="600"/>
              </a:spcBef>
              <a:spcAft>
                <a:spcPts val="0"/>
              </a:spcAft>
              <a:buFont typeface="+mj-lt"/>
              <a:buAutoNum type="arabicPeriod"/>
            </a:pPr>
            <a:r>
              <a:rPr lang="en-AU" dirty="0"/>
              <a:t>Bacteria and Viruses</a:t>
            </a:r>
          </a:p>
          <a:p>
            <a:pPr marL="342900" indent="-342900">
              <a:lnSpc>
                <a:spcPct val="100000"/>
              </a:lnSpc>
              <a:spcBef>
                <a:spcPts val="600"/>
              </a:spcBef>
              <a:spcAft>
                <a:spcPts val="0"/>
              </a:spcAft>
              <a:buFont typeface="+mj-lt"/>
              <a:buAutoNum type="arabicPeriod"/>
            </a:pPr>
            <a:r>
              <a:rPr lang="en-AU" dirty="0"/>
              <a:t>Poultry</a:t>
            </a:r>
          </a:p>
          <a:p>
            <a:pPr marL="342900" indent="-342900">
              <a:lnSpc>
                <a:spcPct val="100000"/>
              </a:lnSpc>
              <a:spcBef>
                <a:spcPts val="600"/>
              </a:spcBef>
              <a:spcAft>
                <a:spcPts val="0"/>
              </a:spcAft>
              <a:buFont typeface="+mj-lt"/>
              <a:buAutoNum type="arabicPeriod"/>
            </a:pPr>
            <a:r>
              <a:rPr lang="en-AU" dirty="0"/>
              <a:t>Medicinal Plants and Spices</a:t>
            </a:r>
          </a:p>
          <a:p>
            <a:pPr marL="342900" indent="-342900">
              <a:lnSpc>
                <a:spcPct val="100000"/>
              </a:lnSpc>
              <a:spcBef>
                <a:spcPts val="600"/>
              </a:spcBef>
              <a:spcAft>
                <a:spcPts val="0"/>
              </a:spcAft>
              <a:buFont typeface="+mj-lt"/>
              <a:buAutoNum type="arabicPeriod"/>
            </a:pPr>
            <a:r>
              <a:rPr lang="en-AU" dirty="0"/>
              <a:t>Food Compute/Produce DAO</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Waste Reclamation</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Subterranean cities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lumMod val="65000"/>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prstClr val="white">
                  <a:lumMod val="65000"/>
                  <a:alpha val="80000"/>
                </a:prstClr>
              </a:solidFill>
              <a:effectLst/>
              <a:uLnTx/>
              <a:uFillTx/>
              <a:latin typeface="Gill Sans MT"/>
              <a:ea typeface="+mn-ea"/>
              <a:cs typeface="+mn-cs"/>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Plastics and Glass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Nuclear Waste and Water</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Industrial Process Biproducts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Solid Waste Refuse Tips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Human Waste and Life Support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Farming Process Biproducts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Subterranean City Displaced Muck</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Mining Process Biproducts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Water Pollution</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Computer E-Waste</a:t>
            </a:r>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DNA RNA Embryo Ark</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Drilling, Tunnelling, Lateral Mining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Minimum, Ideal, Maximum Limits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Eternal Maintenance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Ultra Fast Transport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On Demand Production</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Eternal Human Life Support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Resurface &amp; Expansion Planning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Gamification of Governance </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Olympic Scale Entertainment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Closed Loop Food</a:t>
            </a:r>
          </a:p>
        </p:txBody>
      </p:sp>
    </p:spTree>
    <p:extLst>
      <p:ext uri="{BB962C8B-B14F-4D97-AF65-F5344CB8AC3E}">
        <p14:creationId xmlns:p14="http://schemas.microsoft.com/office/powerpoint/2010/main" val="222146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60 to 90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Superconductors</a:t>
            </a:r>
          </a:p>
          <a:p>
            <a:pPr marL="342900" indent="-342900">
              <a:lnSpc>
                <a:spcPct val="100000"/>
              </a:lnSpc>
              <a:spcBef>
                <a:spcPts val="600"/>
              </a:spcBef>
              <a:spcAft>
                <a:spcPts val="0"/>
              </a:spcAft>
              <a:buFont typeface="+mj-lt"/>
              <a:buAutoNum type="arabicPeriod"/>
            </a:pPr>
            <a:r>
              <a:rPr lang="en-AU" dirty="0"/>
              <a:t>Polymers</a:t>
            </a:r>
          </a:p>
          <a:p>
            <a:pPr marL="342900" indent="-342900">
              <a:lnSpc>
                <a:spcPct val="100000"/>
              </a:lnSpc>
              <a:spcBef>
                <a:spcPts val="600"/>
              </a:spcBef>
              <a:spcAft>
                <a:spcPts val="0"/>
              </a:spcAft>
              <a:buFont typeface="+mj-lt"/>
              <a:buAutoNum type="arabicPeriod"/>
            </a:pPr>
            <a:r>
              <a:rPr lang="en-AU" dirty="0"/>
              <a:t>Perfect Crystal Growth</a:t>
            </a:r>
          </a:p>
          <a:p>
            <a:pPr marL="342900" indent="-342900">
              <a:lnSpc>
                <a:spcPct val="100000"/>
              </a:lnSpc>
              <a:spcBef>
                <a:spcPts val="600"/>
              </a:spcBef>
              <a:spcAft>
                <a:spcPts val="0"/>
              </a:spcAft>
              <a:buFont typeface="+mj-lt"/>
              <a:buAutoNum type="arabicPeriod"/>
            </a:pPr>
            <a:r>
              <a:rPr lang="en-AU" dirty="0"/>
              <a:t>Ceramics</a:t>
            </a:r>
          </a:p>
          <a:p>
            <a:pPr marL="342900" indent="-342900">
              <a:lnSpc>
                <a:spcPct val="100000"/>
              </a:lnSpc>
              <a:spcBef>
                <a:spcPts val="600"/>
              </a:spcBef>
              <a:spcAft>
                <a:spcPts val="0"/>
              </a:spcAft>
              <a:buFont typeface="+mj-lt"/>
              <a:buAutoNum type="arabicPeriod"/>
            </a:pPr>
            <a:r>
              <a:rPr lang="en-AU" dirty="0"/>
              <a:t>Anodes and Cathodes</a:t>
            </a:r>
          </a:p>
          <a:p>
            <a:pPr marL="342900" indent="-342900">
              <a:lnSpc>
                <a:spcPct val="100000"/>
              </a:lnSpc>
              <a:spcBef>
                <a:spcPts val="600"/>
              </a:spcBef>
              <a:spcAft>
                <a:spcPts val="0"/>
              </a:spcAft>
              <a:buFont typeface="+mj-lt"/>
              <a:buAutoNum type="arabicPeriod"/>
            </a:pPr>
            <a:r>
              <a:rPr lang="en-AU" dirty="0"/>
              <a:t>Electrolytes</a:t>
            </a:r>
          </a:p>
          <a:p>
            <a:pPr marL="342900" indent="-342900">
              <a:lnSpc>
                <a:spcPct val="100000"/>
              </a:lnSpc>
              <a:spcBef>
                <a:spcPts val="600"/>
              </a:spcBef>
              <a:spcAft>
                <a:spcPts val="0"/>
              </a:spcAft>
              <a:buFont typeface="+mj-lt"/>
              <a:buAutoNum type="arabicPeriod"/>
            </a:pPr>
            <a:r>
              <a:rPr lang="en-AU" dirty="0"/>
              <a:t>Resonators</a:t>
            </a:r>
          </a:p>
          <a:p>
            <a:pPr marL="342900" indent="-342900">
              <a:lnSpc>
                <a:spcPct val="100000"/>
              </a:lnSpc>
              <a:spcBef>
                <a:spcPts val="600"/>
              </a:spcBef>
              <a:spcAft>
                <a:spcPts val="0"/>
              </a:spcAft>
              <a:buFont typeface="+mj-lt"/>
              <a:buAutoNum type="arabicPeriod"/>
            </a:pPr>
            <a:r>
              <a:rPr lang="en-AU" dirty="0"/>
              <a:t>Absolute Vacuums</a:t>
            </a:r>
          </a:p>
          <a:p>
            <a:pPr marL="342900" indent="-342900">
              <a:lnSpc>
                <a:spcPct val="100000"/>
              </a:lnSpc>
              <a:spcBef>
                <a:spcPts val="600"/>
              </a:spcBef>
              <a:spcAft>
                <a:spcPts val="0"/>
              </a:spcAft>
              <a:buFont typeface="+mj-lt"/>
              <a:buAutoNum type="arabicPeriod"/>
            </a:pPr>
            <a:r>
              <a:rPr lang="en-AU" dirty="0"/>
              <a:t>Extremely Precise Lasers</a:t>
            </a:r>
          </a:p>
          <a:p>
            <a:pPr marL="342900" indent="-342900">
              <a:lnSpc>
                <a:spcPct val="100000"/>
              </a:lnSpc>
              <a:spcBef>
                <a:spcPts val="600"/>
              </a:spcBef>
              <a:spcAft>
                <a:spcPts val="0"/>
              </a:spcAft>
              <a:buFont typeface="+mj-lt"/>
              <a:buAutoNum type="arabicPeriod"/>
            </a:pPr>
            <a:r>
              <a:rPr lang="en-AU" dirty="0"/>
              <a:t>Extreme Magnetism or Levitation</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Space Industry</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Micro-Architectures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Second Skin Space Suits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Radiation Protection Systems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Radiation Remediation Systems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3D Metallic Printers/Welders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Starship Size Mining Payloads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Starship Size Deep Space Payloads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Starship Size Eternal Life Support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Subterranean City Designs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Interstellar Warp or Portals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Plasma Fusion in Space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endParaRPr>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Sensors and Switches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System on a Chip</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Quantum Computers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Micro Fluidics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Solid State Crystal Compute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Rubidium Quantum Compute </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Molecular Machines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err="1">
                <a:ln>
                  <a:noFill/>
                </a:ln>
                <a:solidFill>
                  <a:prstClr val="white">
                    <a:alpha val="60000"/>
                  </a:prstClr>
                </a:solidFill>
                <a:effectLst/>
                <a:uLnTx/>
                <a:uFillTx/>
                <a:latin typeface="Gill Sans MT"/>
                <a:ea typeface="+mn-ea"/>
                <a:cs typeface="+mn-cs"/>
              </a:rPr>
              <a:t>Claytronics</a:t>
            </a:r>
            <a:endPar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Near Eye Light Field Displays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Quantum Entanglement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Extreme metamaterials</a:t>
            </a:r>
          </a:p>
        </p:txBody>
      </p:sp>
    </p:spTree>
    <p:extLst>
      <p:ext uri="{BB962C8B-B14F-4D97-AF65-F5344CB8AC3E}">
        <p14:creationId xmlns:p14="http://schemas.microsoft.com/office/powerpoint/2010/main" val="2405354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90 to 120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Cinematic Universe</a:t>
            </a:r>
          </a:p>
          <a:p>
            <a:pPr marL="342900" indent="-342900">
              <a:lnSpc>
                <a:spcPct val="100000"/>
              </a:lnSpc>
              <a:spcBef>
                <a:spcPts val="600"/>
              </a:spcBef>
              <a:spcAft>
                <a:spcPts val="0"/>
              </a:spcAft>
              <a:buFont typeface="+mj-lt"/>
              <a:buAutoNum type="arabicPeriod"/>
            </a:pPr>
            <a:r>
              <a:rPr lang="en-AU" dirty="0"/>
              <a:t>Just-In Time Learning</a:t>
            </a:r>
          </a:p>
          <a:p>
            <a:pPr marL="342900" indent="-342900">
              <a:lnSpc>
                <a:spcPct val="100000"/>
              </a:lnSpc>
              <a:spcBef>
                <a:spcPts val="600"/>
              </a:spcBef>
              <a:spcAft>
                <a:spcPts val="0"/>
              </a:spcAft>
              <a:buFont typeface="+mj-lt"/>
              <a:buAutoNum type="arabicPeriod"/>
            </a:pPr>
            <a:r>
              <a:rPr lang="en-AU" dirty="0"/>
              <a:t>Radical Life Extension</a:t>
            </a:r>
          </a:p>
          <a:p>
            <a:pPr marL="342900" indent="-342900">
              <a:lnSpc>
                <a:spcPct val="100000"/>
              </a:lnSpc>
              <a:spcBef>
                <a:spcPts val="600"/>
              </a:spcBef>
              <a:spcAft>
                <a:spcPts val="0"/>
              </a:spcAft>
              <a:buFont typeface="+mj-lt"/>
              <a:buAutoNum type="arabicPeriod"/>
            </a:pPr>
            <a:r>
              <a:rPr lang="en-AU" dirty="0"/>
              <a:t>Micro Biome Mastery</a:t>
            </a:r>
          </a:p>
          <a:p>
            <a:pPr marL="342900" indent="-342900">
              <a:lnSpc>
                <a:spcPct val="100000"/>
              </a:lnSpc>
              <a:spcBef>
                <a:spcPts val="600"/>
              </a:spcBef>
              <a:spcAft>
                <a:spcPts val="0"/>
              </a:spcAft>
              <a:buFont typeface="+mj-lt"/>
              <a:buAutoNum type="arabicPeriod"/>
            </a:pPr>
            <a:r>
              <a:rPr lang="en-AU" dirty="0"/>
              <a:t>Sex and Sexual Education</a:t>
            </a:r>
          </a:p>
          <a:p>
            <a:pPr marL="342900" indent="-342900">
              <a:lnSpc>
                <a:spcPct val="100000"/>
              </a:lnSpc>
              <a:spcBef>
                <a:spcPts val="600"/>
              </a:spcBef>
              <a:spcAft>
                <a:spcPts val="0"/>
              </a:spcAft>
              <a:buFont typeface="+mj-lt"/>
              <a:buAutoNum type="arabicPeriod"/>
            </a:pPr>
            <a:r>
              <a:rPr lang="en-AU" dirty="0"/>
              <a:t>Matrimony of Many</a:t>
            </a:r>
          </a:p>
          <a:p>
            <a:pPr marL="342900" indent="-342900">
              <a:lnSpc>
                <a:spcPct val="100000"/>
              </a:lnSpc>
              <a:spcBef>
                <a:spcPts val="600"/>
              </a:spcBef>
              <a:spcAft>
                <a:spcPts val="0"/>
              </a:spcAft>
              <a:buFont typeface="+mj-lt"/>
              <a:buAutoNum type="arabicPeriod"/>
            </a:pPr>
            <a:r>
              <a:rPr lang="en-AU" dirty="0"/>
              <a:t>Game Design School</a:t>
            </a:r>
          </a:p>
          <a:p>
            <a:pPr marL="342900" indent="-342900">
              <a:lnSpc>
                <a:spcPct val="100000"/>
              </a:lnSpc>
              <a:spcBef>
                <a:spcPts val="600"/>
              </a:spcBef>
              <a:spcAft>
                <a:spcPts val="0"/>
              </a:spcAft>
              <a:buFont typeface="+mj-lt"/>
              <a:buAutoNum type="arabicPeriod"/>
            </a:pPr>
            <a:r>
              <a:rPr lang="en-AU" dirty="0"/>
              <a:t>Mental Health Support</a:t>
            </a:r>
          </a:p>
          <a:p>
            <a:pPr marL="342900" indent="-342900">
              <a:lnSpc>
                <a:spcPct val="100000"/>
              </a:lnSpc>
              <a:spcBef>
                <a:spcPts val="600"/>
              </a:spcBef>
              <a:spcAft>
                <a:spcPts val="0"/>
              </a:spcAft>
              <a:buFont typeface="+mj-lt"/>
              <a:buAutoNum type="arabicPeriod"/>
            </a:pPr>
            <a:r>
              <a:rPr lang="en-AU" dirty="0"/>
              <a:t>Creativity and Performance Art</a:t>
            </a:r>
          </a:p>
          <a:p>
            <a:pPr marL="342900" indent="-342900">
              <a:lnSpc>
                <a:spcPct val="100000"/>
              </a:lnSpc>
              <a:spcBef>
                <a:spcPts val="600"/>
              </a:spcBef>
              <a:spcAft>
                <a:spcPts val="0"/>
              </a:spcAft>
              <a:buFont typeface="+mj-lt"/>
              <a:buAutoNum type="arabicPeriod"/>
            </a:pPr>
            <a:r>
              <a:rPr lang="en-AU" dirty="0"/>
              <a:t>Philosophy and Life Long Learning</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Humanities and fun</a:t>
            </a:r>
          </a:p>
        </p:txBody>
      </p:sp>
      <p:sp>
        <p:nvSpPr>
          <p:cNvPr id="14" name="Text Placeholder 4">
            <a:extLst>
              <a:ext uri="{FF2B5EF4-FFF2-40B4-BE49-F238E27FC236}">
                <a16:creationId xmlns:a16="http://schemas.microsoft.com/office/drawing/2014/main" id="{404CD670-2FF9-48B8-8E43-28E8D76FA220}"/>
              </a:ext>
            </a:extLst>
          </p:cNvPr>
          <p:cNvSpPr>
            <a:spLocks noGrp="1"/>
          </p:cNvSpPr>
          <p:nvPr>
            <p:ph type="body" sz="quarter" idx="13"/>
          </p:nvPr>
        </p:nvSpPr>
        <p:spPr>
          <a:xfrm>
            <a:off x="4341573" y="1731375"/>
            <a:ext cx="3566160" cy="535354"/>
          </a:xfrm>
        </p:spPr>
        <p:txBody>
          <a:bodyPr/>
          <a:lstStyle/>
          <a:p>
            <a:r>
              <a:rPr lang="en-AU" dirty="0"/>
              <a:t>Market Analysis</a:t>
            </a:r>
          </a:p>
        </p:txBody>
      </p:sp>
      <p:sp>
        <p:nvSpPr>
          <p:cNvPr id="16" name="Text Placeholder 6">
            <a:extLst>
              <a:ext uri="{FF2B5EF4-FFF2-40B4-BE49-F238E27FC236}">
                <a16:creationId xmlns:a16="http://schemas.microsoft.com/office/drawing/2014/main" id="{9051F961-1F86-4291-BA3E-05466BDE98DF}"/>
              </a:ext>
            </a:extLst>
          </p:cNvPr>
          <p:cNvSpPr>
            <a:spLocks noGrp="1"/>
          </p:cNvSpPr>
          <p:nvPr>
            <p:ph type="body" sz="quarter" idx="3"/>
          </p:nvPr>
        </p:nvSpPr>
        <p:spPr>
          <a:xfrm>
            <a:off x="8139659" y="1731375"/>
            <a:ext cx="3566160" cy="535354"/>
          </a:xfrm>
        </p:spPr>
        <p:txBody>
          <a:bodyPr/>
          <a:lstStyle/>
          <a:p>
            <a:r>
              <a:rPr lang="en-AU" dirty="0"/>
              <a:t>Aura of Intelligence</a:t>
            </a:r>
          </a:p>
        </p:txBody>
      </p:sp>
      <p:sp>
        <p:nvSpPr>
          <p:cNvPr id="17" name="Content Placeholder 3">
            <a:extLst>
              <a:ext uri="{FF2B5EF4-FFF2-40B4-BE49-F238E27FC236}">
                <a16:creationId xmlns:a16="http://schemas.microsoft.com/office/drawing/2014/main" id="{AB8B0E54-F2CB-4654-8DDA-A78D0707AEFF}"/>
              </a:ext>
            </a:extLst>
          </p:cNvPr>
          <p:cNvSpPr txBox="1">
            <a:spLocks/>
          </p:cNvSpPr>
          <p:nvPr/>
        </p:nvSpPr>
        <p:spPr>
          <a:xfrm>
            <a:off x="4349566" y="2427369"/>
            <a:ext cx="3566159"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Aged Care and NDIS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Education and Training</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Mental Health &amp; Happiness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Physical Health &amp; Living Standards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Migration &amp; International Students</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Pandemics, Plagues &amp; Ext. Weather</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Agriculture and Aquaculture</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Housing and Tourism</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Population Stability</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Governing Protocol &amp; Confidence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endParaRPr>
          </a:p>
        </p:txBody>
      </p:sp>
      <p:sp>
        <p:nvSpPr>
          <p:cNvPr id="18" name="Content Placeholder 3">
            <a:extLst>
              <a:ext uri="{FF2B5EF4-FFF2-40B4-BE49-F238E27FC236}">
                <a16:creationId xmlns:a16="http://schemas.microsoft.com/office/drawing/2014/main" id="{335D2196-7F97-4474-986B-790A8B8C42D3}"/>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500 Queens: Aura Framework</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Aura Events on NVIDIA DGX</a:t>
            </a:r>
            <a:r>
              <a:rPr kumimoji="0" lang="en-AU" sz="1800" b="1" i="0" u="none" strike="noStrike" kern="1200" cap="none" spc="0" normalizeH="0" baseline="0" noProof="0" dirty="0">
                <a:ln>
                  <a:noFill/>
                </a:ln>
                <a:solidFill>
                  <a:prstClr val="white">
                    <a:alpha val="60000"/>
                  </a:prstClr>
                </a:solidFill>
                <a:effectLst/>
                <a:uLnTx/>
                <a:uFillTx/>
                <a:latin typeface="Arial Nova Light" panose="020B0304020202020204" pitchFamily="34" charset="0"/>
                <a:ea typeface="+mn-ea"/>
                <a:cs typeface="+mn-cs"/>
              </a:rPr>
              <a:t>1</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Queens Wharf Conscious A.i. Art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Magic Mirror Conscious Aura</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Millionaire Aura</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Billionaire Aura</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Intimate Values Underwear</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NDIS Aura Development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Aged Care Aura Development</a:t>
            </a:r>
          </a:p>
          <a:p>
            <a:pPr marL="342900" marR="0" lvl="0" indent="-342900" algn="l" defTabSz="914400" rtl="0" eaLnBrk="1" fontAlgn="auto" latinLnBrk="0" hangingPunct="1">
              <a:lnSpc>
                <a:spcPct val="100000"/>
              </a:lnSpc>
              <a:spcBef>
                <a:spcPts val="600"/>
              </a:spcBef>
              <a:spcAft>
                <a:spcPts val="0"/>
              </a:spcAft>
              <a:buClrTx/>
              <a:buSzTx/>
              <a:buFont typeface="+mj-lt"/>
              <a:buAutoNum type="arabicPeriod"/>
              <a:tabLst/>
              <a:defRPr/>
            </a:pPr>
            <a:r>
              <a:rPr kumimoji="0" lang="en-AU" sz="1800" b="0" i="0" u="none" strike="noStrike" kern="1200" cap="none" spc="0" normalizeH="0" baseline="0" noProof="0" dirty="0">
                <a:ln>
                  <a:noFill/>
                </a:ln>
                <a:solidFill>
                  <a:prstClr val="white">
                    <a:alpha val="60000"/>
                  </a:prstClr>
                </a:solidFill>
                <a:effectLst/>
                <a:uLnTx/>
                <a:uFillTx/>
                <a:latin typeface="Gill Sans MT"/>
                <a:ea typeface="+mn-ea"/>
                <a:cs typeface="+mn-cs"/>
              </a:rPr>
              <a:t>Female Prisoner Rehabilitation</a:t>
            </a:r>
          </a:p>
        </p:txBody>
      </p:sp>
    </p:spTree>
    <p:extLst>
      <p:ext uri="{BB962C8B-B14F-4D97-AF65-F5344CB8AC3E}">
        <p14:creationId xmlns:p14="http://schemas.microsoft.com/office/powerpoint/2010/main" val="4146901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Start-up Timeline: 8 Months &lt; </a:t>
            </a:r>
            <a:r>
              <a:rPr lang="en-US" dirty="0">
                <a:latin typeface="Century Gothic" panose="020B0502020202020204" pitchFamily="34" charset="0"/>
              </a:rPr>
              <a:t>∞</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3407424670"/>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1673525" y="6507212"/>
            <a:ext cx="9533191" cy="15388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alpha val="80000"/>
                  </a:prstClr>
                </a:solidFill>
                <a:latin typeface="Gill Sans MT"/>
              </a:rPr>
              <a:t>For synchronicity, l</a:t>
            </a:r>
            <a:r>
              <a:rPr kumimoji="0" lang="en-US" sz="1000" b="0" i="0" u="none" strike="noStrike" kern="1200" cap="none" spc="0" normalizeH="0" baseline="0" noProof="0" dirty="0" err="1">
                <a:ln>
                  <a:noFill/>
                </a:ln>
                <a:solidFill>
                  <a:prstClr val="white">
                    <a:alpha val="80000"/>
                  </a:prstClr>
                </a:solidFill>
                <a:effectLst/>
                <a:uLnTx/>
                <a:uFillTx/>
                <a:latin typeface="Gill Sans MT"/>
                <a:ea typeface="+mn-ea"/>
                <a:cs typeface="+mn-cs"/>
              </a:rPr>
              <a:t>aunch</a:t>
            </a: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 a start-up hub at 500 Queen Street, Brisbane in April, May or June (months with </a:t>
            </a:r>
            <a:r>
              <a:rPr lang="en-US" dirty="0">
                <a:solidFill>
                  <a:prstClr val="white">
                    <a:alpha val="80000"/>
                  </a:prstClr>
                </a:solidFill>
                <a:latin typeface="Gill Sans MT"/>
              </a:rPr>
              <a:t>female</a:t>
            </a: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 names) and then </a:t>
            </a:r>
            <a:r>
              <a:rPr lang="en-US" dirty="0">
                <a:solidFill>
                  <a:prstClr val="white">
                    <a:alpha val="80000"/>
                  </a:prstClr>
                </a:solidFill>
                <a:latin typeface="Gill Sans MT"/>
              </a:rPr>
              <a:t>G20 Queens HQ in</a:t>
            </a:r>
            <a:r>
              <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rPr>
              <a:t> the Queens Wharf Precinct.</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prstClr val="white">
                  <a:alpha val="80000"/>
                </a:prstClr>
              </a:solidFill>
              <a:effectLst/>
              <a:uLnTx/>
              <a:uFillTx/>
              <a:latin typeface="Gill Sans MT"/>
              <a:ea typeface="+mn-ea"/>
              <a:cs typeface="+mn-cs"/>
            </a:endParaRPr>
          </a:p>
        </p:txBody>
      </p:sp>
    </p:spTree>
    <p:extLst>
      <p:ext uri="{BB962C8B-B14F-4D97-AF65-F5344CB8AC3E}">
        <p14:creationId xmlns:p14="http://schemas.microsoft.com/office/powerpoint/2010/main" val="2624630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Believe It,</a:t>
            </a:r>
            <a:br>
              <a:rPr lang="en-US" dirty="0"/>
            </a:br>
            <a:r>
              <a:rPr lang="en-US" dirty="0"/>
              <a:t>Become It.</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378726" cy="1563688"/>
          </a:xfrm>
        </p:spPr>
        <p:txBody>
          <a:bodyPr>
            <a:normAutofit/>
          </a:bodyPr>
          <a:lstStyle/>
          <a:p>
            <a:r>
              <a:rPr lang="en-US" dirty="0"/>
              <a:t>I dare to believe this will become the most successful start-up ecosystem in the history of modern human civilisation as all participants master honest communication and the principal virtues of hope, empathy and joyful responsible abundance.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1B0FB-D917-4C8C-928F-313BD683BF39}" type="slidenum">
              <a:rPr kumimoji="0" lang="en-US" sz="1000" b="0" i="0" u="none" strike="noStrike" kern="1200" cap="none" spc="0" normalizeH="0" baseline="0" noProof="0" smtClean="0">
                <a:ln>
                  <a:noFill/>
                </a:ln>
                <a:solidFill>
                  <a:prstClr val="white">
                    <a:alpha val="80000"/>
                  </a:prstClr>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prstClr val="white">
                  <a:alpha val="80000"/>
                </a:prstClr>
              </a:solidFill>
              <a:effectLst/>
              <a:uLnTx/>
              <a:uFillTx/>
              <a:latin typeface="Gill Sans MT"/>
              <a:ea typeface="+mn-ea"/>
              <a:cs typeface="+mn-cs"/>
            </a:endParaRPr>
          </a:p>
        </p:txBody>
      </p:sp>
      <p:sp>
        <p:nvSpPr>
          <p:cNvPr id="8" name="Title 10">
            <a:extLst>
              <a:ext uri="{FF2B5EF4-FFF2-40B4-BE49-F238E27FC236}">
                <a16:creationId xmlns:a16="http://schemas.microsoft.com/office/drawing/2014/main" id="{A99ACBD0-BD5F-46D4-B2CA-C0C7D763E2DB}"/>
              </a:ext>
            </a:extLst>
          </p:cNvPr>
          <p:cNvSpPr txBox="1">
            <a:spLocks/>
          </p:cNvSpPr>
          <p:nvPr/>
        </p:nvSpPr>
        <p:spPr>
          <a:xfrm>
            <a:off x="550863" y="1106756"/>
            <a:ext cx="4500562" cy="1562959"/>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AU" sz="4800" b="0" i="0" u="none" strike="noStrike" kern="1200" cap="none" spc="0" normalizeH="0" baseline="0" noProof="0" dirty="0">
                <a:ln>
                  <a:noFill/>
                </a:ln>
                <a:solidFill>
                  <a:prstClr val="white"/>
                </a:solidFill>
                <a:effectLst/>
                <a:uLnTx/>
                <a:uFillTx/>
                <a:latin typeface="Walbaum Display"/>
                <a:ea typeface="+mj-ea"/>
                <a:cs typeface="+mj-cs"/>
              </a:rPr>
              <a:t>Are You In?</a:t>
            </a:r>
          </a:p>
        </p:txBody>
      </p:sp>
      <p:sp>
        <p:nvSpPr>
          <p:cNvPr id="2" name="Oval 1">
            <a:extLst>
              <a:ext uri="{FF2B5EF4-FFF2-40B4-BE49-F238E27FC236}">
                <a16:creationId xmlns:a16="http://schemas.microsoft.com/office/drawing/2014/main" id="{3D06434E-6DB9-4011-9FB1-C17A510A0415}"/>
              </a:ext>
            </a:extLst>
          </p:cNvPr>
          <p:cNvSpPr/>
          <p:nvPr/>
        </p:nvSpPr>
        <p:spPr>
          <a:xfrm>
            <a:off x="6622974" y="520700"/>
            <a:ext cx="3657600" cy="36576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52156130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1935</Words>
  <Application>Microsoft Office PowerPoint</Application>
  <PresentationFormat>Widescreen</PresentationFormat>
  <Paragraphs>339</Paragraphs>
  <Slides>20</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Agency FB</vt:lpstr>
      <vt:lpstr>Algerian</vt:lpstr>
      <vt:lpstr>Arial</vt:lpstr>
      <vt:lpstr>Arial Nova Light</vt:lpstr>
      <vt:lpstr>Calibri</vt:lpstr>
      <vt:lpstr>Century Gothic</vt:lpstr>
      <vt:lpstr>Gill Sans MT</vt:lpstr>
      <vt:lpstr>Symbol</vt:lpstr>
      <vt:lpstr>Walbaum Display</vt:lpstr>
      <vt:lpstr>3DFloatVTI</vt:lpstr>
      <vt:lpstr>500 Queens VC limited Financial model  Assisting 500+ New Female Founder Startups in Queensland, Australia 2021</vt:lpstr>
      <vt:lpstr>Introduction</vt:lpstr>
      <vt:lpstr>Brisbane City, Queensland.</vt:lpstr>
      <vt:lpstr>Long Term Civilisation Plan 2032 to Infinity</vt:lpstr>
      <vt:lpstr>Understanding Characteristics &amp; Compatibility</vt:lpstr>
      <vt:lpstr>Understanding Family and Associates</vt:lpstr>
      <vt:lpstr>How to Find Our 500 Queens</vt:lpstr>
      <vt:lpstr>Investor Profiling</vt:lpstr>
      <vt:lpstr>First 13 Weeks Approx. 300 to 500 hours</vt:lpstr>
      <vt:lpstr>$50,000 Pre-Seed Start-up Grant 100 per year = 500 over 5 years.</vt:lpstr>
      <vt:lpstr>Investment Fund Development Work in Progress:</vt:lpstr>
      <vt:lpstr>Major Costs Incubator &amp; Accelerator</vt:lpstr>
      <vt:lpstr>At Many Venues to Showcase Brisbane to the World.</vt:lpstr>
      <vt:lpstr>Start-up Themes</vt:lpstr>
      <vt:lpstr>0 to 30 of 120 Start-up Suggestions These can be used as a guide to investment strategy</vt:lpstr>
      <vt:lpstr>30 to 60 of 120 Start-up Suggestions</vt:lpstr>
      <vt:lpstr>60 to 90 of 120 Start-up Suggestions</vt:lpstr>
      <vt:lpstr>90 to 120 of 120 Start-up Suggestions</vt:lpstr>
      <vt:lpstr>Start-up Timeline: 8 Months &lt; ∞</vt:lpstr>
      <vt:lpstr>Believe It, Become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500 Queens VC limited Financial model  Assisting 500+ New Female Founder Startups in Queensland, Australia 2021</dc:title>
  <dc:creator>Luke Hayes</dc:creator>
  <cp:lastModifiedBy>Luke Hayes</cp:lastModifiedBy>
  <cp:revision>1</cp:revision>
  <dcterms:created xsi:type="dcterms:W3CDTF">2023-12-21T09:04:51Z</dcterms:created>
  <dcterms:modified xsi:type="dcterms:W3CDTF">2023-12-21T09:10:45Z</dcterms:modified>
</cp:coreProperties>
</file>