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0"/>
  </p:notesMasterIdLst>
  <p:handoutMasterIdLst>
    <p:handoutMasterId r:id="rId21"/>
  </p:handoutMasterIdLst>
  <p:sldIdLst>
    <p:sldId id="257" r:id="rId5"/>
    <p:sldId id="384" r:id="rId6"/>
    <p:sldId id="389" r:id="rId7"/>
    <p:sldId id="317" r:id="rId8"/>
    <p:sldId id="392" r:id="rId9"/>
    <p:sldId id="393" r:id="rId10"/>
    <p:sldId id="394" r:id="rId11"/>
    <p:sldId id="395" r:id="rId12"/>
    <p:sldId id="281" r:id="rId13"/>
    <p:sldId id="279" r:id="rId14"/>
    <p:sldId id="272" r:id="rId15"/>
    <p:sldId id="397" r:id="rId16"/>
    <p:sldId id="396" r:id="rId17"/>
    <p:sldId id="321" r:id="rId18"/>
    <p:sldId id="39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showScrollbar="0"/>
    <p:sldAll/>
    <p:penClr>
      <a:prstClr val="red"/>
    </p:penClr>
    <p:extLst>
      <p:ext uri="{F99C55AA-B7CB-42B0-86F8-08522FDF87E8}">
        <p14:browseMode xmlns:p14="http://schemas.microsoft.com/office/powerpoint/2010/main" showStatus="0"/>
      </p:ex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A862"/>
    <a:srgbClr val="FEFEFF"/>
    <a:srgbClr val="866D56"/>
    <a:srgbClr val="3D2B22"/>
    <a:srgbClr val="E9DA11"/>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B7ABBB-2B48-4BE1-92AF-64DD9D0C6EB0}" v="5" dt="2023-11-23T04:01:56.11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725" autoAdjust="0"/>
  </p:normalViewPr>
  <p:slideViewPr>
    <p:cSldViewPr snapToGrid="0">
      <p:cViewPr varScale="1">
        <p:scale>
          <a:sx n="112" d="100"/>
          <a:sy n="112" d="100"/>
        </p:scale>
        <p:origin x="492" y="96"/>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ke Hayes" userId="27f8ffe00d893b3c" providerId="Windows Live" clId="Web-{ADB7ABBB-2B48-4BE1-92AF-64DD9D0C6EB0}"/>
    <pc:docChg chg="modSld">
      <pc:chgData name="Luke Hayes" userId="27f8ffe00d893b3c" providerId="Windows Live" clId="Web-{ADB7ABBB-2B48-4BE1-92AF-64DD9D0C6EB0}" dt="2023-11-23T04:25:56.376" v="24" actId="20577"/>
      <pc:docMkLst>
        <pc:docMk/>
      </pc:docMkLst>
      <pc:sldChg chg="addSp delSp modSp">
        <pc:chgData name="Luke Hayes" userId="27f8ffe00d893b3c" providerId="Windows Live" clId="Web-{ADB7ABBB-2B48-4BE1-92AF-64DD9D0C6EB0}" dt="2023-11-23T04:01:56.115" v="4" actId="1076"/>
        <pc:sldMkLst>
          <pc:docMk/>
          <pc:sldMk cId="752814286" sldId="257"/>
        </pc:sldMkLst>
        <pc:spChg chg="del">
          <ac:chgData name="Luke Hayes" userId="27f8ffe00d893b3c" providerId="Windows Live" clId="Web-{ADB7ABBB-2B48-4BE1-92AF-64DD9D0C6EB0}" dt="2023-11-23T04:01:33.364" v="0"/>
          <ac:spMkLst>
            <pc:docMk/>
            <pc:sldMk cId="752814286" sldId="257"/>
            <ac:spMk id="5" creationId="{C1148958-D97C-4829-BEEE-81C090DFA855}"/>
          </ac:spMkLst>
        </pc:spChg>
        <pc:picChg chg="add mod">
          <ac:chgData name="Luke Hayes" userId="27f8ffe00d893b3c" providerId="Windows Live" clId="Web-{ADB7ABBB-2B48-4BE1-92AF-64DD9D0C6EB0}" dt="2023-11-23T04:01:56.115" v="4" actId="1076"/>
          <ac:picMkLst>
            <pc:docMk/>
            <pc:sldMk cId="752814286" sldId="257"/>
            <ac:picMk id="4" creationId="{B02F51FE-8C4B-9529-6106-B930BAA34A92}"/>
          </ac:picMkLst>
        </pc:picChg>
      </pc:sldChg>
      <pc:sldChg chg="modSp">
        <pc:chgData name="Luke Hayes" userId="27f8ffe00d893b3c" providerId="Windows Live" clId="Web-{ADB7ABBB-2B48-4BE1-92AF-64DD9D0C6EB0}" dt="2023-11-23T04:25:56.376" v="24" actId="20577"/>
        <pc:sldMkLst>
          <pc:docMk/>
          <pc:sldMk cId="1342307674" sldId="397"/>
        </pc:sldMkLst>
        <pc:graphicFrameChg chg="modGraphic">
          <ac:chgData name="Luke Hayes" userId="27f8ffe00d893b3c" providerId="Windows Live" clId="Web-{ADB7ABBB-2B48-4BE1-92AF-64DD9D0C6EB0}" dt="2023-11-23T04:25:56.376" v="24" actId="20577"/>
          <ac:graphicFrameMkLst>
            <pc:docMk/>
            <pc:sldMk cId="1342307674" sldId="397"/>
            <ac:graphicFrameMk id="4" creationId="{93897051-DA8D-4072-A594-51769F8D52F5}"/>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Start-up</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a:buFont typeface="Symbol" panose="05050102010706020507" pitchFamily="18" charset="2"/>
            <a:buChar char=""/>
          </a:pPr>
          <a:r>
            <a:rPr lang="en-US" sz="1800" dirty="0">
              <a:latin typeface="+mn-lt"/>
            </a:rPr>
            <a:t>May, June, Fund Launch,</a:t>
          </a:r>
          <a:br>
            <a:rPr lang="en-US" sz="1800" dirty="0">
              <a:latin typeface="+mn-lt"/>
            </a:rPr>
          </a:br>
          <a:r>
            <a:rPr lang="en-US" sz="1800" dirty="0">
              <a:latin typeface="+mn-lt"/>
            </a:rPr>
            <a:t>Company Registrations</a:t>
          </a:r>
          <a:br>
            <a:rPr lang="en-US" sz="1800" dirty="0">
              <a:latin typeface="+mn-lt"/>
            </a:rPr>
          </a:br>
          <a:r>
            <a:rPr lang="en-US" sz="1800" dirty="0">
              <a:latin typeface="+mn-lt"/>
            </a:rPr>
            <a:t>Project Development</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Momentum</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a:buFont typeface="Symbol" panose="05050102010706020507" pitchFamily="18" charset="2"/>
            <a:buChar char=""/>
          </a:pPr>
          <a:r>
            <a:rPr lang="en-US" sz="1800" dirty="0">
              <a:latin typeface="+mn-lt"/>
            </a:rPr>
            <a:t>June, July, August </a:t>
          </a:r>
          <a:br>
            <a:rPr lang="en-US" sz="1800" dirty="0">
              <a:latin typeface="+mn-lt"/>
            </a:rPr>
          </a:br>
          <a:r>
            <a:rPr lang="en-US" sz="1800" dirty="0"/>
            <a:t>Govt. &amp; Private Partnerships</a:t>
          </a:r>
          <a:br>
            <a:rPr lang="en-US" sz="1800" dirty="0"/>
          </a:br>
          <a:r>
            <a:rPr lang="en-US" sz="1800" dirty="0"/>
            <a:t>Prototype, Launch, Feedback</a:t>
          </a:r>
          <a:endParaRPr lang="en-US" sz="1800" dirty="0">
            <a:latin typeface="+mn-lt"/>
          </a:endParaRP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Cascade</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a:buFont typeface="Symbol" panose="05050102010706020507" pitchFamily="18" charset="2"/>
            <a:buChar char=""/>
          </a:pPr>
          <a:r>
            <a:rPr lang="en-US" sz="1800" dirty="0"/>
            <a:t>September</a:t>
          </a:r>
          <a:br>
            <a:rPr lang="en-US" sz="1800" dirty="0"/>
          </a:br>
          <a:r>
            <a:rPr lang="en-US" sz="1800" dirty="0"/>
            <a:t>Series A Funding</a:t>
          </a:r>
          <a:br>
            <a:rPr lang="en-US" sz="1800" dirty="0"/>
          </a:br>
          <a:r>
            <a:rPr lang="en-US" sz="1800" dirty="0"/>
            <a:t>Growth, Growth, Growth</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a:latin typeface="+mn-lt"/>
            </a:rPr>
            <a:t>Intermission</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Next Gen</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a:buFont typeface="Symbol" panose="05050102010706020507" pitchFamily="18" charset="2"/>
            <a:buChar char=""/>
          </a:pPr>
          <a:r>
            <a:rPr lang="en-US" sz="1800" dirty="0"/>
            <a:t>November, December</a:t>
          </a:r>
          <a:br>
            <a:rPr lang="en-US" sz="1800" dirty="0"/>
          </a:br>
          <a:r>
            <a:rPr lang="en-US" sz="1800" dirty="0"/>
            <a:t>Celebrate 1</a:t>
          </a:r>
          <a:r>
            <a:rPr lang="en-US" sz="1800" baseline="30000" dirty="0"/>
            <a:t>st</a:t>
          </a:r>
          <a:r>
            <a:rPr lang="en-US" sz="1800" dirty="0"/>
            <a:t> 100 Queens</a:t>
          </a:r>
          <a:br>
            <a:rPr lang="en-US" sz="1800" dirty="0"/>
          </a:br>
          <a:r>
            <a:rPr lang="en-US" sz="1800" dirty="0"/>
            <a:t>Refine Plan for 2</a:t>
          </a:r>
          <a:r>
            <a:rPr lang="en-US" sz="1800" baseline="30000" dirty="0"/>
            <a:t>nd</a:t>
          </a:r>
          <a:r>
            <a:rPr lang="en-US" sz="1800" dirty="0"/>
            <a:t> 100 in 2022</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a:buFont typeface="Symbol" panose="05050102010706020507" pitchFamily="18" charset="2"/>
            <a:buChar char=""/>
          </a:pPr>
          <a:r>
            <a:rPr lang="en-US" sz="1800" dirty="0"/>
            <a:t>October</a:t>
          </a:r>
          <a:br>
            <a:rPr lang="en-US" sz="1800" dirty="0"/>
          </a:br>
          <a:r>
            <a:rPr lang="en-US" sz="1800" dirty="0"/>
            <a:t>Work Smart Ecosystem</a:t>
          </a:r>
          <a:br>
            <a:rPr lang="en-US" sz="1800" dirty="0"/>
          </a:br>
          <a:r>
            <a:rPr lang="en-US" sz="1800" dirty="0"/>
            <a:t>Diversify, Evolve, Assist Others</a:t>
          </a: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Start-up</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a:buFont typeface="Symbol" panose="05050102010706020507" pitchFamily="18" charset="2"/>
            <a:buChar char=""/>
          </a:pPr>
          <a:r>
            <a:rPr lang="en-US" sz="1800" dirty="0">
              <a:latin typeface="+mn-lt"/>
            </a:rPr>
            <a:t>2021, 1</a:t>
          </a:r>
          <a:r>
            <a:rPr lang="en-US" sz="1800" baseline="30000" dirty="0">
              <a:latin typeface="+mn-lt"/>
            </a:rPr>
            <a:t>st</a:t>
          </a:r>
          <a:r>
            <a:rPr lang="en-US" sz="1800" dirty="0">
              <a:latin typeface="+mn-lt"/>
            </a:rPr>
            <a:t> 100 Queens.</a:t>
          </a:r>
          <a:br>
            <a:rPr lang="en-US" sz="1800" dirty="0">
              <a:latin typeface="+mn-lt"/>
            </a:rPr>
          </a:br>
          <a:r>
            <a:rPr lang="en-US" sz="1800" dirty="0">
              <a:latin typeface="+mn-lt"/>
            </a:rPr>
            <a:t>Long Term Civilisation Plan</a:t>
          </a:r>
          <a:br>
            <a:rPr lang="en-US" sz="1800" dirty="0">
              <a:latin typeface="+mn-lt"/>
            </a:rPr>
          </a:br>
          <a:r>
            <a:rPr lang="en-US" sz="1800" dirty="0">
              <a:latin typeface="+mn-lt"/>
            </a:rPr>
            <a:t>Initial Project Development</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Momentum</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a:buFont typeface="Symbol" panose="05050102010706020507" pitchFamily="18" charset="2"/>
            <a:buChar char=""/>
          </a:pPr>
          <a:r>
            <a:rPr lang="en-US" sz="1800" dirty="0">
              <a:latin typeface="+mn-lt"/>
            </a:rPr>
            <a:t>2022, 2</a:t>
          </a:r>
          <a:r>
            <a:rPr lang="en-US" sz="1800" baseline="30000" dirty="0">
              <a:latin typeface="+mn-lt"/>
            </a:rPr>
            <a:t>nd</a:t>
          </a:r>
          <a:r>
            <a:rPr lang="en-US" sz="1800" dirty="0">
              <a:latin typeface="+mn-lt"/>
            </a:rPr>
            <a:t> 100 Queens</a:t>
          </a:r>
          <a:br>
            <a:rPr lang="en-US" sz="1800" dirty="0">
              <a:latin typeface="+mn-lt"/>
            </a:rPr>
          </a:br>
          <a:r>
            <a:rPr lang="en-US" sz="1800" dirty="0">
              <a:latin typeface="+mn-lt"/>
            </a:rPr>
            <a:t>Community Development</a:t>
          </a:r>
          <a:br>
            <a:rPr lang="en-US" sz="1800" dirty="0">
              <a:latin typeface="+mn-lt"/>
            </a:rPr>
          </a:br>
          <a:r>
            <a:rPr lang="en-US" sz="1800" dirty="0">
              <a:latin typeface="+mn-lt"/>
            </a:rPr>
            <a:t>Queens Wharf Project Evolution</a:t>
          </a: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Cascade</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a:buFont typeface="Symbol" panose="05050102010706020507" pitchFamily="18" charset="2"/>
            <a:buChar char=""/>
          </a:pPr>
          <a:r>
            <a:rPr lang="en-US" sz="1800" dirty="0">
              <a:latin typeface="Walbaum Display"/>
            </a:rPr>
            <a:t>2023</a:t>
          </a:r>
          <a:r>
            <a:rPr lang="en-US" sz="1800" dirty="0"/>
            <a:t>, 3</a:t>
          </a:r>
          <a:r>
            <a:rPr lang="en-US" sz="1800" baseline="30000" dirty="0"/>
            <a:t>rd</a:t>
          </a:r>
          <a:r>
            <a:rPr lang="en-US" sz="1800" dirty="0"/>
            <a:t> 100 Queens</a:t>
          </a:r>
          <a:br>
            <a:rPr lang="en-US" sz="1800" dirty="0"/>
          </a:br>
          <a:r>
            <a:rPr lang="en-US" sz="1800" dirty="0"/>
            <a:t>Cinematic Universe Deployment</a:t>
          </a:r>
          <a:br>
            <a:rPr lang="en-US" sz="1800" dirty="0"/>
          </a:br>
          <a:r>
            <a:rPr lang="en-US" sz="1800" dirty="0"/>
            <a:t>Moonshot, Mars and Asteroids</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a:latin typeface="+mn-lt"/>
            </a:rPr>
            <a:t>Intermission</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Crescendo </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a:buFont typeface="Symbol" panose="05050102010706020507" pitchFamily="18" charset="2"/>
            <a:buChar char=""/>
          </a:pPr>
          <a:r>
            <a:rPr lang="en-US" sz="1800" dirty="0"/>
            <a:t>500 Queens &amp; Live Aid </a:t>
          </a:r>
          <a:r>
            <a:rPr lang="en-US" sz="1800" dirty="0">
              <a:latin typeface="Walbaum Display"/>
            </a:rPr>
            <a:t>2025</a:t>
          </a:r>
          <a:br>
            <a:rPr lang="en-US" sz="1800" dirty="0"/>
          </a:br>
          <a:r>
            <a:rPr lang="en-US" sz="1800" dirty="0"/>
            <a:t>Artistic World Referendum?</a:t>
          </a:r>
          <a:br>
            <a:rPr lang="en-US" sz="1800" dirty="0"/>
          </a:br>
          <a:r>
            <a:rPr lang="en-US" sz="1800" dirty="0"/>
            <a:t>Solar Maximum 25 Peak?</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a:buFont typeface="Symbol" panose="05050102010706020507" pitchFamily="18" charset="2"/>
            <a:buChar char=""/>
          </a:pPr>
          <a:r>
            <a:rPr lang="en-US" sz="1800" dirty="0">
              <a:latin typeface="Walbaum Display"/>
            </a:rPr>
            <a:t>2024</a:t>
          </a:r>
          <a:r>
            <a:rPr lang="en-US" sz="1800" dirty="0"/>
            <a:t>, 4</a:t>
          </a:r>
          <a:r>
            <a:rPr lang="en-US" sz="1800" baseline="30000" dirty="0"/>
            <a:t>th</a:t>
          </a:r>
          <a:r>
            <a:rPr lang="en-US" sz="1800" dirty="0"/>
            <a:t> 100 Queens</a:t>
          </a:r>
          <a:br>
            <a:rPr lang="en-US" sz="1800" dirty="0"/>
          </a:br>
          <a:r>
            <a:rPr lang="en-US" sz="1800" dirty="0"/>
            <a:t>Mergers, Acquisitions &amp; Exits</a:t>
          </a:r>
          <a:br>
            <a:rPr lang="en-US" sz="1800" dirty="0"/>
          </a:br>
          <a:r>
            <a:rPr lang="en-US" sz="1800" dirty="0"/>
            <a:t>Solar Maximum 25 Ramp Up</a:t>
          </a:r>
          <a:br>
            <a:rPr lang="en-US" sz="1800" dirty="0"/>
          </a:b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34223" y="1011950"/>
          <a:ext cx="397986"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Start-up</a:t>
          </a:r>
        </a:p>
      </dsp:txBody>
      <dsp:txXfrm rot="5400000">
        <a:off x="674664" y="1810365"/>
        <a:ext cx="1936532" cy="359130"/>
      </dsp:txXfrm>
    </dsp:sp>
    <dsp:sp modelId="{45A02F84-C6CB-43F5-AEE4-3EA66C2BD25F}">
      <dsp:nvSpPr>
        <dsp:cNvPr id="0" name=""/>
        <dsp:cNvSpPr/>
      </dsp:nvSpPr>
      <dsp:spPr>
        <a:xfrm>
          <a:off x="3249"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May, June, Fund Launch,</a:t>
          </a:r>
          <a:br>
            <a:rPr lang="en-US" sz="1800" kern="1200" dirty="0">
              <a:latin typeface="+mn-lt"/>
            </a:rPr>
          </a:br>
          <a:r>
            <a:rPr lang="en-US" sz="1800" kern="1200" dirty="0">
              <a:latin typeface="+mn-lt"/>
            </a:rPr>
            <a:t>Company Registrations</a:t>
          </a:r>
          <a:br>
            <a:rPr lang="en-US" sz="1800" kern="1200" dirty="0">
              <a:latin typeface="+mn-lt"/>
            </a:rPr>
          </a:br>
          <a:r>
            <a:rPr lang="en-US" sz="1800" kern="1200" dirty="0">
              <a:latin typeface="+mn-lt"/>
            </a:rPr>
            <a:t>Project Development</a:t>
          </a:r>
        </a:p>
      </dsp:txBody>
      <dsp:txXfrm>
        <a:off x="3249" y="0"/>
        <a:ext cx="3259934" cy="1392951"/>
      </dsp:txXfrm>
    </dsp:sp>
    <dsp:sp modelId="{6BA46904-CB7C-4538-BD49-D3891EF19552}">
      <dsp:nvSpPr>
        <dsp:cNvPr id="0" name=""/>
        <dsp:cNvSpPr/>
      </dsp:nvSpPr>
      <dsp:spPr>
        <a:xfrm>
          <a:off x="1633216" y="1472548"/>
          <a:ext cx="0" cy="318388"/>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93417" y="1392951"/>
          <a:ext cx="79597" cy="7959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1790937"/>
          <a:ext cx="1955960" cy="397986"/>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Momentum</a:t>
          </a:r>
        </a:p>
      </dsp:txBody>
      <dsp:txXfrm>
        <a:off x="2611196" y="1790937"/>
        <a:ext cx="1955960" cy="397986"/>
      </dsp:txXfrm>
    </dsp:sp>
    <dsp:sp modelId="{FEBD3C2A-A340-470A-A475-AE614EA07678}">
      <dsp:nvSpPr>
        <dsp:cNvPr id="0" name=""/>
        <dsp:cNvSpPr/>
      </dsp:nvSpPr>
      <dsp:spPr>
        <a:xfrm>
          <a:off x="1959209"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June, July, August </a:t>
          </a:r>
          <a:br>
            <a:rPr lang="en-US" sz="1800" kern="1200" dirty="0">
              <a:latin typeface="+mn-lt"/>
            </a:rPr>
          </a:br>
          <a:r>
            <a:rPr lang="en-US" sz="1800" kern="1200" dirty="0"/>
            <a:t>Govt. &amp; Private Partnerships</a:t>
          </a:r>
          <a:br>
            <a:rPr lang="en-US" sz="1800" kern="1200" dirty="0"/>
          </a:br>
          <a:r>
            <a:rPr lang="en-US" sz="1800" kern="1200" dirty="0"/>
            <a:t>Prototype, Launch, Feedback</a:t>
          </a:r>
          <a:endParaRPr lang="en-US" sz="1800" kern="1200" dirty="0">
            <a:latin typeface="+mn-lt"/>
          </a:endParaRPr>
        </a:p>
      </dsp:txBody>
      <dsp:txXfrm>
        <a:off x="1959209" y="2586910"/>
        <a:ext cx="3259934" cy="1392951"/>
      </dsp:txXfrm>
    </dsp:sp>
    <dsp:sp modelId="{080474C8-0FEA-4FD1-97F1-0978CFB4A37F}">
      <dsp:nvSpPr>
        <dsp:cNvPr id="0" name=""/>
        <dsp:cNvSpPr/>
      </dsp:nvSpPr>
      <dsp:spPr>
        <a:xfrm>
          <a:off x="3589176" y="2188924"/>
          <a:ext cx="0" cy="318388"/>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9378" y="2507313"/>
          <a:ext cx="79597" cy="79597"/>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1790937"/>
          <a:ext cx="1955960" cy="397986"/>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Cascade</a:t>
          </a:r>
        </a:p>
      </dsp:txBody>
      <dsp:txXfrm>
        <a:off x="4567157" y="1790937"/>
        <a:ext cx="1955960" cy="397986"/>
      </dsp:txXfrm>
    </dsp:sp>
    <dsp:sp modelId="{80CDBBF8-C6B4-4166-87C1-DC9120CC7586}">
      <dsp:nvSpPr>
        <dsp:cNvPr id="0" name=""/>
        <dsp:cNvSpPr/>
      </dsp:nvSpPr>
      <dsp:spPr>
        <a:xfrm>
          <a:off x="3915170"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September</a:t>
          </a:r>
          <a:br>
            <a:rPr lang="en-US" sz="1800" kern="1200" dirty="0"/>
          </a:br>
          <a:r>
            <a:rPr lang="en-US" sz="1800" kern="1200" dirty="0"/>
            <a:t>Series A Funding</a:t>
          </a:r>
          <a:br>
            <a:rPr lang="en-US" sz="1800" kern="1200" dirty="0"/>
          </a:br>
          <a:r>
            <a:rPr lang="en-US" sz="1800" kern="1200" dirty="0"/>
            <a:t>Growth, Growth, Growth</a:t>
          </a:r>
          <a:endParaRPr lang="en-US" sz="1800" kern="1200" dirty="0">
            <a:latin typeface="+mn-lt"/>
          </a:endParaRPr>
        </a:p>
      </dsp:txBody>
      <dsp:txXfrm>
        <a:off x="3915170" y="0"/>
        <a:ext cx="3259934" cy="1392951"/>
      </dsp:txXfrm>
    </dsp:sp>
    <dsp:sp modelId="{89759DE5-9F8A-470E-A6D8-F13BB4DEE93D}">
      <dsp:nvSpPr>
        <dsp:cNvPr id="0" name=""/>
        <dsp:cNvSpPr/>
      </dsp:nvSpPr>
      <dsp:spPr>
        <a:xfrm>
          <a:off x="5545137" y="1472548"/>
          <a:ext cx="0" cy="318388"/>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505338" y="1392951"/>
          <a:ext cx="79597" cy="79597"/>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1790937"/>
          <a:ext cx="1955960" cy="397986"/>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Intermission</a:t>
          </a:r>
        </a:p>
      </dsp:txBody>
      <dsp:txXfrm>
        <a:off x="6523117" y="1790937"/>
        <a:ext cx="1955960" cy="397986"/>
      </dsp:txXfrm>
    </dsp:sp>
    <dsp:sp modelId="{1BB5FD64-47F9-47A3-911F-535BFE17A3B9}">
      <dsp:nvSpPr>
        <dsp:cNvPr id="0" name=""/>
        <dsp:cNvSpPr/>
      </dsp:nvSpPr>
      <dsp:spPr>
        <a:xfrm>
          <a:off x="5871130"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October</a:t>
          </a:r>
          <a:br>
            <a:rPr lang="en-US" sz="1800" kern="1200" dirty="0"/>
          </a:br>
          <a:r>
            <a:rPr lang="en-US" sz="1800" kern="1200" dirty="0"/>
            <a:t>Work Smart Ecosystem</a:t>
          </a:r>
          <a:br>
            <a:rPr lang="en-US" sz="1800" kern="1200" dirty="0"/>
          </a:br>
          <a:r>
            <a:rPr lang="en-US" sz="1800" kern="1200" dirty="0"/>
            <a:t>Diversify, Evolve, Assist Others</a:t>
          </a:r>
          <a:endParaRPr lang="en-US" sz="1800" kern="1200" dirty="0">
            <a:latin typeface="+mn-lt"/>
          </a:endParaRPr>
        </a:p>
      </dsp:txBody>
      <dsp:txXfrm>
        <a:off x="5871130" y="2586910"/>
        <a:ext cx="3259934" cy="1392951"/>
      </dsp:txXfrm>
    </dsp:sp>
    <dsp:sp modelId="{FE9B27EB-7AC7-485A-9A55-41E8118F9EAF}">
      <dsp:nvSpPr>
        <dsp:cNvPr id="0" name=""/>
        <dsp:cNvSpPr/>
      </dsp:nvSpPr>
      <dsp:spPr>
        <a:xfrm>
          <a:off x="7501098" y="2188924"/>
          <a:ext cx="0" cy="318388"/>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61299" y="2507313"/>
          <a:ext cx="79597" cy="79597"/>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58065" y="1011950"/>
          <a:ext cx="397986"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Next Gen</a:t>
          </a:r>
        </a:p>
      </dsp:txBody>
      <dsp:txXfrm rot="-5400000">
        <a:off x="8479078" y="1810365"/>
        <a:ext cx="1936532" cy="359130"/>
      </dsp:txXfrm>
    </dsp:sp>
    <dsp:sp modelId="{1FA3C236-5719-4A33-A6BB-80FA85F940E3}">
      <dsp:nvSpPr>
        <dsp:cNvPr id="0" name=""/>
        <dsp:cNvSpPr/>
      </dsp:nvSpPr>
      <dsp:spPr>
        <a:xfrm>
          <a:off x="7827091"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November, December</a:t>
          </a:r>
          <a:br>
            <a:rPr lang="en-US" sz="1800" kern="1200" dirty="0"/>
          </a:br>
          <a:r>
            <a:rPr lang="en-US" sz="1800" kern="1200" dirty="0"/>
            <a:t>Celebrate 1</a:t>
          </a:r>
          <a:r>
            <a:rPr lang="en-US" sz="1800" kern="1200" baseline="30000" dirty="0"/>
            <a:t>st</a:t>
          </a:r>
          <a:r>
            <a:rPr lang="en-US" sz="1800" kern="1200" dirty="0"/>
            <a:t> 100 Queens</a:t>
          </a:r>
          <a:br>
            <a:rPr lang="en-US" sz="1800" kern="1200" dirty="0"/>
          </a:br>
          <a:r>
            <a:rPr lang="en-US" sz="1800" kern="1200" dirty="0"/>
            <a:t>Refine Plan for 2</a:t>
          </a:r>
          <a:r>
            <a:rPr lang="en-US" sz="1800" kern="1200" baseline="30000" dirty="0"/>
            <a:t>nd</a:t>
          </a:r>
          <a:r>
            <a:rPr lang="en-US" sz="1800" kern="1200" dirty="0"/>
            <a:t> 100 in 2022</a:t>
          </a:r>
          <a:endParaRPr lang="en-US" sz="1800" kern="1200" dirty="0">
            <a:latin typeface="+mn-lt"/>
          </a:endParaRPr>
        </a:p>
      </dsp:txBody>
      <dsp:txXfrm>
        <a:off x="7827091" y="0"/>
        <a:ext cx="3259934" cy="1392951"/>
      </dsp:txXfrm>
    </dsp:sp>
    <dsp:sp modelId="{18F1C823-9ACD-4FCD-8102-F468DCE57A45}">
      <dsp:nvSpPr>
        <dsp:cNvPr id="0" name=""/>
        <dsp:cNvSpPr/>
      </dsp:nvSpPr>
      <dsp:spPr>
        <a:xfrm>
          <a:off x="9457058" y="1472548"/>
          <a:ext cx="0" cy="318388"/>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7260" y="1392951"/>
          <a:ext cx="79597" cy="79597"/>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34223" y="1011950"/>
          <a:ext cx="397986"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Start-up</a:t>
          </a:r>
        </a:p>
      </dsp:txBody>
      <dsp:txXfrm rot="5400000">
        <a:off x="674664" y="1810365"/>
        <a:ext cx="1936532" cy="359130"/>
      </dsp:txXfrm>
    </dsp:sp>
    <dsp:sp modelId="{45A02F84-C6CB-43F5-AEE4-3EA66C2BD25F}">
      <dsp:nvSpPr>
        <dsp:cNvPr id="0" name=""/>
        <dsp:cNvSpPr/>
      </dsp:nvSpPr>
      <dsp:spPr>
        <a:xfrm>
          <a:off x="3249"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2021, 1</a:t>
          </a:r>
          <a:r>
            <a:rPr lang="en-US" sz="1800" kern="1200" baseline="30000" dirty="0">
              <a:latin typeface="+mn-lt"/>
            </a:rPr>
            <a:t>st</a:t>
          </a:r>
          <a:r>
            <a:rPr lang="en-US" sz="1800" kern="1200" dirty="0">
              <a:latin typeface="+mn-lt"/>
            </a:rPr>
            <a:t> 100 Queens.</a:t>
          </a:r>
          <a:br>
            <a:rPr lang="en-US" sz="1800" kern="1200" dirty="0">
              <a:latin typeface="+mn-lt"/>
            </a:rPr>
          </a:br>
          <a:r>
            <a:rPr lang="en-US" sz="1800" kern="1200" dirty="0">
              <a:latin typeface="+mn-lt"/>
            </a:rPr>
            <a:t>Long Term Civilisation Plan</a:t>
          </a:r>
          <a:br>
            <a:rPr lang="en-US" sz="1800" kern="1200" dirty="0">
              <a:latin typeface="+mn-lt"/>
            </a:rPr>
          </a:br>
          <a:r>
            <a:rPr lang="en-US" sz="1800" kern="1200" dirty="0">
              <a:latin typeface="+mn-lt"/>
            </a:rPr>
            <a:t>Initial Project Development</a:t>
          </a:r>
        </a:p>
      </dsp:txBody>
      <dsp:txXfrm>
        <a:off x="3249" y="0"/>
        <a:ext cx="3259934" cy="1392951"/>
      </dsp:txXfrm>
    </dsp:sp>
    <dsp:sp modelId="{6BA46904-CB7C-4538-BD49-D3891EF19552}">
      <dsp:nvSpPr>
        <dsp:cNvPr id="0" name=""/>
        <dsp:cNvSpPr/>
      </dsp:nvSpPr>
      <dsp:spPr>
        <a:xfrm>
          <a:off x="1633216" y="1472548"/>
          <a:ext cx="0" cy="318388"/>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93417" y="1392951"/>
          <a:ext cx="79597" cy="7959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1790937"/>
          <a:ext cx="1955960" cy="397986"/>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Momentum</a:t>
          </a:r>
        </a:p>
      </dsp:txBody>
      <dsp:txXfrm>
        <a:off x="2611196" y="1790937"/>
        <a:ext cx="1955960" cy="397986"/>
      </dsp:txXfrm>
    </dsp:sp>
    <dsp:sp modelId="{FEBD3C2A-A340-470A-A475-AE614EA07678}">
      <dsp:nvSpPr>
        <dsp:cNvPr id="0" name=""/>
        <dsp:cNvSpPr/>
      </dsp:nvSpPr>
      <dsp:spPr>
        <a:xfrm>
          <a:off x="1959209"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2022, 2</a:t>
          </a:r>
          <a:r>
            <a:rPr lang="en-US" sz="1800" kern="1200" baseline="30000" dirty="0">
              <a:latin typeface="+mn-lt"/>
            </a:rPr>
            <a:t>nd</a:t>
          </a:r>
          <a:r>
            <a:rPr lang="en-US" sz="1800" kern="1200" dirty="0">
              <a:latin typeface="+mn-lt"/>
            </a:rPr>
            <a:t> 100 Queens</a:t>
          </a:r>
          <a:br>
            <a:rPr lang="en-US" sz="1800" kern="1200" dirty="0">
              <a:latin typeface="+mn-lt"/>
            </a:rPr>
          </a:br>
          <a:r>
            <a:rPr lang="en-US" sz="1800" kern="1200" dirty="0">
              <a:latin typeface="+mn-lt"/>
            </a:rPr>
            <a:t>Community Development</a:t>
          </a:r>
          <a:br>
            <a:rPr lang="en-US" sz="1800" kern="1200" dirty="0">
              <a:latin typeface="+mn-lt"/>
            </a:rPr>
          </a:br>
          <a:r>
            <a:rPr lang="en-US" sz="1800" kern="1200" dirty="0">
              <a:latin typeface="+mn-lt"/>
            </a:rPr>
            <a:t>Queens Wharf Project Evolution</a:t>
          </a:r>
        </a:p>
      </dsp:txBody>
      <dsp:txXfrm>
        <a:off x="1959209" y="2586910"/>
        <a:ext cx="3259934" cy="1392951"/>
      </dsp:txXfrm>
    </dsp:sp>
    <dsp:sp modelId="{080474C8-0FEA-4FD1-97F1-0978CFB4A37F}">
      <dsp:nvSpPr>
        <dsp:cNvPr id="0" name=""/>
        <dsp:cNvSpPr/>
      </dsp:nvSpPr>
      <dsp:spPr>
        <a:xfrm>
          <a:off x="3589176" y="2188924"/>
          <a:ext cx="0" cy="318388"/>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9378" y="2507313"/>
          <a:ext cx="79597" cy="79597"/>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1790937"/>
          <a:ext cx="1955960" cy="397986"/>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Cascade</a:t>
          </a:r>
        </a:p>
      </dsp:txBody>
      <dsp:txXfrm>
        <a:off x="4567157" y="1790937"/>
        <a:ext cx="1955960" cy="397986"/>
      </dsp:txXfrm>
    </dsp:sp>
    <dsp:sp modelId="{80CDBBF8-C6B4-4166-87C1-DC9120CC7586}">
      <dsp:nvSpPr>
        <dsp:cNvPr id="0" name=""/>
        <dsp:cNvSpPr/>
      </dsp:nvSpPr>
      <dsp:spPr>
        <a:xfrm>
          <a:off x="3915170"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Walbaum Display"/>
            </a:rPr>
            <a:t>2023</a:t>
          </a:r>
          <a:r>
            <a:rPr lang="en-US" sz="1800" kern="1200" dirty="0"/>
            <a:t>, 3</a:t>
          </a:r>
          <a:r>
            <a:rPr lang="en-US" sz="1800" kern="1200" baseline="30000" dirty="0"/>
            <a:t>rd</a:t>
          </a:r>
          <a:r>
            <a:rPr lang="en-US" sz="1800" kern="1200" dirty="0"/>
            <a:t> 100 Queens</a:t>
          </a:r>
          <a:br>
            <a:rPr lang="en-US" sz="1800" kern="1200" dirty="0"/>
          </a:br>
          <a:r>
            <a:rPr lang="en-US" sz="1800" kern="1200" dirty="0"/>
            <a:t>Cinematic Universe Deployment</a:t>
          </a:r>
          <a:br>
            <a:rPr lang="en-US" sz="1800" kern="1200" dirty="0"/>
          </a:br>
          <a:r>
            <a:rPr lang="en-US" sz="1800" kern="1200" dirty="0"/>
            <a:t>Moonshot, Mars and Asteroids</a:t>
          </a:r>
          <a:endParaRPr lang="en-US" sz="1800" kern="1200" dirty="0">
            <a:latin typeface="+mn-lt"/>
          </a:endParaRPr>
        </a:p>
      </dsp:txBody>
      <dsp:txXfrm>
        <a:off x="3915170" y="0"/>
        <a:ext cx="3259934" cy="1392951"/>
      </dsp:txXfrm>
    </dsp:sp>
    <dsp:sp modelId="{89759DE5-9F8A-470E-A6D8-F13BB4DEE93D}">
      <dsp:nvSpPr>
        <dsp:cNvPr id="0" name=""/>
        <dsp:cNvSpPr/>
      </dsp:nvSpPr>
      <dsp:spPr>
        <a:xfrm>
          <a:off x="5545137" y="1472548"/>
          <a:ext cx="0" cy="318388"/>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505338" y="1392951"/>
          <a:ext cx="79597" cy="79597"/>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1790937"/>
          <a:ext cx="1955960" cy="397986"/>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Intermission</a:t>
          </a:r>
        </a:p>
      </dsp:txBody>
      <dsp:txXfrm>
        <a:off x="6523117" y="1790937"/>
        <a:ext cx="1955960" cy="397986"/>
      </dsp:txXfrm>
    </dsp:sp>
    <dsp:sp modelId="{1BB5FD64-47F9-47A3-911F-535BFE17A3B9}">
      <dsp:nvSpPr>
        <dsp:cNvPr id="0" name=""/>
        <dsp:cNvSpPr/>
      </dsp:nvSpPr>
      <dsp:spPr>
        <a:xfrm>
          <a:off x="5871130"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Walbaum Display"/>
            </a:rPr>
            <a:t>2024</a:t>
          </a:r>
          <a:r>
            <a:rPr lang="en-US" sz="1800" kern="1200" dirty="0"/>
            <a:t>, 4</a:t>
          </a:r>
          <a:r>
            <a:rPr lang="en-US" sz="1800" kern="1200" baseline="30000" dirty="0"/>
            <a:t>th</a:t>
          </a:r>
          <a:r>
            <a:rPr lang="en-US" sz="1800" kern="1200" dirty="0"/>
            <a:t> 100 Queens</a:t>
          </a:r>
          <a:br>
            <a:rPr lang="en-US" sz="1800" kern="1200" dirty="0"/>
          </a:br>
          <a:r>
            <a:rPr lang="en-US" sz="1800" kern="1200" dirty="0"/>
            <a:t>Mergers, Acquisitions &amp; Exits</a:t>
          </a:r>
          <a:br>
            <a:rPr lang="en-US" sz="1800" kern="1200" dirty="0"/>
          </a:br>
          <a:r>
            <a:rPr lang="en-US" sz="1800" kern="1200" dirty="0"/>
            <a:t>Solar Maximum 25 Ramp Up</a:t>
          </a:r>
          <a:br>
            <a:rPr lang="en-US" sz="1800" kern="1200" dirty="0"/>
          </a:br>
          <a:endParaRPr lang="en-US" sz="1800" kern="1200" dirty="0">
            <a:latin typeface="+mn-lt"/>
          </a:endParaRPr>
        </a:p>
      </dsp:txBody>
      <dsp:txXfrm>
        <a:off x="5871130" y="2586910"/>
        <a:ext cx="3259934" cy="1392951"/>
      </dsp:txXfrm>
    </dsp:sp>
    <dsp:sp modelId="{FE9B27EB-7AC7-485A-9A55-41E8118F9EAF}">
      <dsp:nvSpPr>
        <dsp:cNvPr id="0" name=""/>
        <dsp:cNvSpPr/>
      </dsp:nvSpPr>
      <dsp:spPr>
        <a:xfrm>
          <a:off x="7501098" y="2188924"/>
          <a:ext cx="0" cy="318388"/>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61299" y="2507313"/>
          <a:ext cx="79597" cy="79597"/>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58065" y="1011950"/>
          <a:ext cx="397986"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Crescendo </a:t>
          </a:r>
        </a:p>
      </dsp:txBody>
      <dsp:txXfrm rot="-5400000">
        <a:off x="8479078" y="1810365"/>
        <a:ext cx="1936532" cy="359130"/>
      </dsp:txXfrm>
    </dsp:sp>
    <dsp:sp modelId="{1FA3C236-5719-4A33-A6BB-80FA85F940E3}">
      <dsp:nvSpPr>
        <dsp:cNvPr id="0" name=""/>
        <dsp:cNvSpPr/>
      </dsp:nvSpPr>
      <dsp:spPr>
        <a:xfrm>
          <a:off x="7827091"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500 Queens &amp; Live Aid </a:t>
          </a:r>
          <a:r>
            <a:rPr lang="en-US" sz="1800" kern="1200" dirty="0">
              <a:latin typeface="Walbaum Display"/>
            </a:rPr>
            <a:t>2025</a:t>
          </a:r>
          <a:br>
            <a:rPr lang="en-US" sz="1800" kern="1200" dirty="0"/>
          </a:br>
          <a:r>
            <a:rPr lang="en-US" sz="1800" kern="1200" dirty="0"/>
            <a:t>Artistic World Referendum?</a:t>
          </a:r>
          <a:br>
            <a:rPr lang="en-US" sz="1800" kern="1200" dirty="0"/>
          </a:br>
          <a:r>
            <a:rPr lang="en-US" sz="1800" kern="1200" dirty="0"/>
            <a:t>Solar Maximum 25 Peak?</a:t>
          </a:r>
          <a:endParaRPr lang="en-US" sz="1800" kern="1200" dirty="0">
            <a:latin typeface="+mn-lt"/>
          </a:endParaRPr>
        </a:p>
      </dsp:txBody>
      <dsp:txXfrm>
        <a:off x="7827091" y="0"/>
        <a:ext cx="3259934" cy="1392951"/>
      </dsp:txXfrm>
    </dsp:sp>
    <dsp:sp modelId="{18F1C823-9ACD-4FCD-8102-F468DCE57A45}">
      <dsp:nvSpPr>
        <dsp:cNvPr id="0" name=""/>
        <dsp:cNvSpPr/>
      </dsp:nvSpPr>
      <dsp:spPr>
        <a:xfrm>
          <a:off x="9457058" y="1472548"/>
          <a:ext cx="0" cy="318388"/>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7260" y="1392951"/>
          <a:ext cx="79597" cy="79597"/>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11/22/2023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11/22/2023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2</a:t>
            </a:fld>
            <a:endParaRPr lang="en-US"/>
          </a:p>
        </p:txBody>
      </p:sp>
    </p:spTree>
    <p:extLst>
      <p:ext uri="{BB962C8B-B14F-4D97-AF65-F5344CB8AC3E}">
        <p14:creationId xmlns:p14="http://schemas.microsoft.com/office/powerpoint/2010/main" val="2100331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4</a:t>
            </a:fld>
            <a:endParaRPr lang="en-US"/>
          </a:p>
        </p:txBody>
      </p:sp>
    </p:spTree>
    <p:extLst>
      <p:ext uri="{BB962C8B-B14F-4D97-AF65-F5344CB8AC3E}">
        <p14:creationId xmlns:p14="http://schemas.microsoft.com/office/powerpoint/2010/main" val="15865501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5</a:t>
            </a:fld>
            <a:endParaRPr lang="en-US"/>
          </a:p>
        </p:txBody>
      </p:sp>
    </p:spTree>
    <p:extLst>
      <p:ext uri="{BB962C8B-B14F-4D97-AF65-F5344CB8AC3E}">
        <p14:creationId xmlns:p14="http://schemas.microsoft.com/office/powerpoint/2010/main" val="1793299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6</a:t>
            </a:fld>
            <a:endParaRPr lang="en-US"/>
          </a:p>
        </p:txBody>
      </p:sp>
    </p:spTree>
    <p:extLst>
      <p:ext uri="{BB962C8B-B14F-4D97-AF65-F5344CB8AC3E}">
        <p14:creationId xmlns:p14="http://schemas.microsoft.com/office/powerpoint/2010/main" val="85059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7</a:t>
            </a:fld>
            <a:endParaRPr lang="en-US"/>
          </a:p>
        </p:txBody>
      </p:sp>
    </p:spTree>
    <p:extLst>
      <p:ext uri="{BB962C8B-B14F-4D97-AF65-F5344CB8AC3E}">
        <p14:creationId xmlns:p14="http://schemas.microsoft.com/office/powerpoint/2010/main" val="1134058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8</a:t>
            </a:fld>
            <a:endParaRPr lang="en-US"/>
          </a:p>
        </p:txBody>
      </p:sp>
    </p:spTree>
    <p:extLst>
      <p:ext uri="{BB962C8B-B14F-4D97-AF65-F5344CB8AC3E}">
        <p14:creationId xmlns:p14="http://schemas.microsoft.com/office/powerpoint/2010/main" val="229623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11</a:t>
            </a:fld>
            <a:endParaRPr lang="en-US"/>
          </a:p>
        </p:txBody>
      </p:sp>
    </p:spTree>
    <p:extLst>
      <p:ext uri="{BB962C8B-B14F-4D97-AF65-F5344CB8AC3E}">
        <p14:creationId xmlns:p14="http://schemas.microsoft.com/office/powerpoint/2010/main" val="514541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12</a:t>
            </a:fld>
            <a:endParaRPr lang="en-US"/>
          </a:p>
        </p:txBody>
      </p:sp>
    </p:spTree>
    <p:extLst>
      <p:ext uri="{BB962C8B-B14F-4D97-AF65-F5344CB8AC3E}">
        <p14:creationId xmlns:p14="http://schemas.microsoft.com/office/powerpoint/2010/main" val="1620495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14</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s://youtube.com/playlist?list=PL9jLSm_Ni6aH-mKHflIbnavMhTPDByV7e"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jpg"/></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21.jpg"/></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2.xml"/><Relationship Id="rId4" Type="http://schemas.openxmlformats.org/officeDocument/2006/relationships/image" Target="../media/image2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650761" y="914400"/>
            <a:ext cx="4369790" cy="3743326"/>
          </a:xfrm>
        </p:spPr>
        <p:txBody>
          <a:bodyPr anchor="b" anchorCtr="0">
            <a:normAutofit fontScale="90000"/>
          </a:bodyPr>
          <a:lstStyle/>
          <a:p>
            <a:pPr algn="ctr"/>
            <a:r>
              <a:rPr lang="en-US" sz="5300" b="1" dirty="0">
                <a:latin typeface="Algerian" panose="04020705040A02060702" pitchFamily="82" charset="0"/>
              </a:rPr>
              <a:t>500 Queens VC</a:t>
            </a:r>
            <a:br>
              <a:rPr lang="en-US" sz="5300" b="1" dirty="0">
                <a:latin typeface="Algerian" panose="04020705040A02060702" pitchFamily="82" charset="0"/>
              </a:rPr>
            </a:br>
            <a:br>
              <a:rPr lang="en-US" dirty="0"/>
            </a:br>
            <a:r>
              <a:rPr lang="en-US" dirty="0"/>
              <a:t>100 New Female Founder Startups in Queensland, Australia 2021</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8006080" y="4876800"/>
            <a:ext cx="3565524" cy="928688"/>
          </a:xfrm>
        </p:spPr>
        <p:txBody>
          <a:bodyPr>
            <a:normAutofit/>
          </a:bodyPr>
          <a:lstStyle/>
          <a:p>
            <a:r>
              <a:rPr lang="en-US" dirty="0"/>
              <a:t>Presented By:</a:t>
            </a:r>
            <a:br>
              <a:rPr lang="en-US" dirty="0"/>
            </a:br>
            <a:r>
              <a:rPr lang="en-US" dirty="0"/>
              <a:t>  Luke Catalyst Nathan Hayes</a:t>
            </a:r>
          </a:p>
        </p:txBody>
      </p:sp>
      <p:sp>
        <p:nvSpPr>
          <p:cNvPr id="8" name="Title 1">
            <a:extLst>
              <a:ext uri="{FF2B5EF4-FFF2-40B4-BE49-F238E27FC236}">
                <a16:creationId xmlns:a16="http://schemas.microsoft.com/office/drawing/2014/main" id="{77CDC8DC-9C9F-4964-9D75-C7CE48BC72BB}"/>
              </a:ext>
            </a:extLst>
          </p:cNvPr>
          <p:cNvSpPr txBox="1">
            <a:spLocks/>
          </p:cNvSpPr>
          <p:nvPr/>
        </p:nvSpPr>
        <p:spPr>
          <a:xfrm>
            <a:off x="479639" y="5177552"/>
            <a:ext cx="6493078" cy="327184"/>
          </a:xfrm>
          <a:prstGeom prst="rect">
            <a:avLst/>
          </a:prstGeom>
        </p:spPr>
        <p:txBody>
          <a:bodyPr vert="horz" wrap="square" lIns="0" tIns="0" rIns="0" bIns="0" rtlCol="0" anchor="b" anchorCtr="0">
            <a:normAutofit fontScale="62500" lnSpcReduction="20000"/>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algn="ctr"/>
            <a:r>
              <a:rPr lang="en-GB" sz="2400" dirty="0">
                <a:solidFill>
                  <a:schemeClr val="accent2">
                    <a:lumMod val="40000"/>
                    <a:lumOff val="60000"/>
                  </a:schemeClr>
                </a:solidFill>
                <a:hlinkClick r:id="rId4">
                  <a:extLst>
                    <a:ext uri="{A12FA001-AC4F-418D-AE19-62706E023703}">
                      <ahyp:hlinkClr xmlns:ahyp="http://schemas.microsoft.com/office/drawing/2018/hyperlinkcolor" val="tx"/>
                    </a:ext>
                  </a:extLst>
                </a:hlinkClick>
              </a:rPr>
              <a:t>https://youtube.com/playlist?list=PL9jLSm_Ni6aH-mKHflIbnavMhTPDByV7e</a:t>
            </a:r>
            <a:r>
              <a:rPr lang="en-GB" sz="2400" dirty="0">
                <a:solidFill>
                  <a:schemeClr val="accent2">
                    <a:lumMod val="40000"/>
                    <a:lumOff val="60000"/>
                  </a:schemeClr>
                </a:solidFill>
              </a:rPr>
              <a:t> </a:t>
            </a:r>
          </a:p>
        </p:txBody>
      </p:sp>
      <p:sp>
        <p:nvSpPr>
          <p:cNvPr id="9" name="Subtitle 2">
            <a:extLst>
              <a:ext uri="{FF2B5EF4-FFF2-40B4-BE49-F238E27FC236}">
                <a16:creationId xmlns:a16="http://schemas.microsoft.com/office/drawing/2014/main" id="{E668F8B6-B1EC-46F3-AD5C-E239119660E2}"/>
              </a:ext>
            </a:extLst>
          </p:cNvPr>
          <p:cNvSpPr txBox="1">
            <a:spLocks/>
          </p:cNvSpPr>
          <p:nvPr/>
        </p:nvSpPr>
        <p:spPr>
          <a:xfrm>
            <a:off x="1253878" y="4876800"/>
            <a:ext cx="4944601" cy="327184"/>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Find Out More Here, Then Become A Founder.</a:t>
            </a:r>
          </a:p>
        </p:txBody>
      </p:sp>
      <p:sp>
        <p:nvSpPr>
          <p:cNvPr id="10" name="Footer Placeholder 13">
            <a:extLst>
              <a:ext uri="{FF2B5EF4-FFF2-40B4-BE49-F238E27FC236}">
                <a16:creationId xmlns:a16="http://schemas.microsoft.com/office/drawing/2014/main" id="{CB214098-7047-4D17-B59D-E035E460974F}"/>
              </a:ext>
            </a:extLst>
          </p:cNvPr>
          <p:cNvSpPr txBox="1">
            <a:spLocks/>
          </p:cNvSpPr>
          <p:nvPr/>
        </p:nvSpPr>
        <p:spPr>
          <a:xfrm>
            <a:off x="141317" y="6333916"/>
            <a:ext cx="11879234" cy="3271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u="sng" dirty="0"/>
              <a:t>Disclaimer:</a:t>
            </a:r>
            <a:r>
              <a:rPr lang="en-US" dirty="0"/>
              <a:t>  All 100+ Start-ups will have female CEOs, plus have majority female executive.  All other genders are welcome.</a:t>
            </a:r>
          </a:p>
        </p:txBody>
      </p:sp>
      <p:pic>
        <p:nvPicPr>
          <p:cNvPr id="4" name="Picture 3" descr="A picture containing shape&#10;&#10;Description automatically generated">
            <a:extLst>
              <a:ext uri="{FF2B5EF4-FFF2-40B4-BE49-F238E27FC236}">
                <a16:creationId xmlns:a16="http://schemas.microsoft.com/office/drawing/2014/main" id="{B02F51FE-8C4B-9529-6106-B930BAA34A92}"/>
              </a:ext>
            </a:extLst>
          </p:cNvPr>
          <p:cNvPicPr>
            <a:picLocks noChangeAspect="1"/>
          </p:cNvPicPr>
          <p:nvPr/>
        </p:nvPicPr>
        <p:blipFill>
          <a:blip r:embed="rId5"/>
          <a:stretch>
            <a:fillRect/>
          </a:stretch>
        </p:blipFill>
        <p:spPr>
          <a:xfrm>
            <a:off x="2255926" y="166255"/>
            <a:ext cx="2928039" cy="4613563"/>
          </a:xfrm>
          <a:prstGeom prst="rect">
            <a:avLst/>
          </a:prstGeom>
        </p:spPr>
      </p:pic>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3418ADF-358F-4647-A511-FCFFEDA83429}"/>
              </a:ext>
            </a:extLst>
          </p:cNvPr>
          <p:cNvSpPr>
            <a:spLocks noGrp="1"/>
          </p:cNvSpPr>
          <p:nvPr>
            <p:ph type="title"/>
          </p:nvPr>
        </p:nvSpPr>
        <p:spPr>
          <a:xfrm>
            <a:off x="550863" y="4507200"/>
            <a:ext cx="4500562" cy="1562959"/>
          </a:xfrm>
        </p:spPr>
        <p:txBody>
          <a:bodyPr/>
          <a:lstStyle/>
          <a:p>
            <a:r>
              <a:rPr lang="en-US" dirty="0"/>
              <a:t>Introduction</a:t>
            </a:r>
          </a:p>
        </p:txBody>
      </p:sp>
      <p:pic>
        <p:nvPicPr>
          <p:cNvPr id="18" name="Picture Placeholder 17">
            <a:extLst>
              <a:ext uri="{FF2B5EF4-FFF2-40B4-BE49-F238E27FC236}">
                <a16:creationId xmlns:a16="http://schemas.microsoft.com/office/drawing/2014/main" id="{E2536017-F539-430C-A901-70AB81CA612A}"/>
              </a:ext>
            </a:extLst>
          </p:cNvPr>
          <p:cNvPicPr>
            <a:picLocks noGrp="1" noChangeAspect="1"/>
          </p:cNvPicPr>
          <p:nvPr>
            <p:ph type="pic" sz="quarter" idx="13"/>
          </p:nvPr>
        </p:nvPicPr>
        <p:blipFill rotWithShape="1">
          <a:blip r:embed="rId3"/>
          <a:srcRect t="1907" b="1907"/>
          <a:stretch/>
        </p:blipFill>
        <p:spPr>
          <a:xfrm>
            <a:off x="0" y="0"/>
            <a:ext cx="4014214" cy="3776472"/>
          </a:xfrm>
        </p:spPr>
      </p:pic>
      <p:pic>
        <p:nvPicPr>
          <p:cNvPr id="20" name="Picture Placeholder 19" descr="Data Points Digital background">
            <a:extLst>
              <a:ext uri="{FF2B5EF4-FFF2-40B4-BE49-F238E27FC236}">
                <a16:creationId xmlns:a16="http://schemas.microsoft.com/office/drawing/2014/main" id="{528A7D8D-1AB5-46C4-93FA-D92C2FD51692}"/>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t="42" b="42"/>
          <a:stretch/>
        </p:blipFill>
        <p:spPr>
          <a:xfrm>
            <a:off x="4014214" y="0"/>
            <a:ext cx="2331721" cy="3776472"/>
          </a:xfrm>
        </p:spPr>
      </p:pic>
      <p:pic>
        <p:nvPicPr>
          <p:cNvPr id="25" name="Picture Placeholder 24" descr="Digital Graph Screen">
            <a:extLst>
              <a:ext uri="{FF2B5EF4-FFF2-40B4-BE49-F238E27FC236}">
                <a16:creationId xmlns:a16="http://schemas.microsoft.com/office/drawing/2014/main" id="{B7353C46-ACC1-4078-85C2-26B57B0E58B7}"/>
              </a:ext>
            </a:extLst>
          </p:cNvPr>
          <p:cNvPicPr>
            <a:picLocks noGrp="1" noChangeAspect="1"/>
          </p:cNvPicPr>
          <p:nvPr>
            <p:ph type="pic" sz="quarter" idx="16"/>
          </p:nvPr>
        </p:nvPicPr>
        <p:blipFill rotWithShape="1">
          <a:blip r:embed="rId5" cstate="screen">
            <a:extLst>
              <a:ext uri="{28A0092B-C50C-407E-A947-70E740481C1C}">
                <a14:useLocalDpi xmlns:a14="http://schemas.microsoft.com/office/drawing/2010/main" val="0"/>
              </a:ext>
            </a:extLst>
          </a:blip>
          <a:srcRect t="42" b="42"/>
          <a:stretch/>
        </p:blipFill>
        <p:spPr>
          <a:xfrm>
            <a:off x="9400031" y="0"/>
            <a:ext cx="2791969" cy="3776472"/>
          </a:xfrm>
        </p:spPr>
      </p:pic>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a:t>
            </a:fld>
            <a:endParaRPr lang="en-US"/>
          </a:p>
        </p:txBody>
      </p:sp>
      <p:pic>
        <p:nvPicPr>
          <p:cNvPr id="23" name="Picture Placeholder 22" descr="A person drawing on a white board">
            <a:extLst>
              <a:ext uri="{FF2B5EF4-FFF2-40B4-BE49-F238E27FC236}">
                <a16:creationId xmlns:a16="http://schemas.microsoft.com/office/drawing/2014/main" id="{2B3C4F95-A0FA-45D9-BF43-1C398F65B891}"/>
              </a:ext>
            </a:extLst>
          </p:cNvPr>
          <p:cNvPicPr>
            <a:picLocks noGrp="1" noChangeAspect="1"/>
          </p:cNvPicPr>
          <p:nvPr>
            <p:ph type="pic" sz="quarter" idx="15"/>
          </p:nvPr>
        </p:nvPicPr>
        <p:blipFill rotWithShape="1">
          <a:blip r:embed="rId6" cstate="screen">
            <a:extLst>
              <a:ext uri="{28A0092B-C50C-407E-A947-70E740481C1C}">
                <a14:useLocalDpi xmlns:a14="http://schemas.microsoft.com/office/drawing/2010/main" val="0"/>
              </a:ext>
            </a:extLst>
          </a:blip>
          <a:srcRect t="42" b="42"/>
          <a:stretch/>
        </p:blipFill>
        <p:spPr>
          <a:xfrm>
            <a:off x="6345935" y="0"/>
            <a:ext cx="3054096" cy="3776472"/>
          </a:xfrm>
        </p:spPr>
      </p:pic>
      <p:sp>
        <p:nvSpPr>
          <p:cNvPr id="12" name="Content Placeholder 11">
            <a:extLst>
              <a:ext uri="{FF2B5EF4-FFF2-40B4-BE49-F238E27FC236}">
                <a16:creationId xmlns:a16="http://schemas.microsoft.com/office/drawing/2014/main" id="{E5127060-CDBF-435F-9009-A5451CCE305D}"/>
              </a:ext>
            </a:extLst>
          </p:cNvPr>
          <p:cNvSpPr>
            <a:spLocks noGrp="1"/>
          </p:cNvSpPr>
          <p:nvPr>
            <p:ph sz="quarter" idx="15"/>
          </p:nvPr>
        </p:nvSpPr>
        <p:spPr>
          <a:xfrm>
            <a:off x="5276675" y="4508500"/>
            <a:ext cx="5880683" cy="1563688"/>
          </a:xfrm>
          <a:noFill/>
        </p:spPr>
        <p:txBody>
          <a:bodyPr>
            <a:normAutofit/>
          </a:bodyPr>
          <a:lstStyle/>
          <a:p>
            <a:pPr marL="0" indent="0">
              <a:buNone/>
            </a:pPr>
            <a:r>
              <a:rPr lang="en-US" dirty="0"/>
              <a:t>There are infinite futures awaiting female will power to bring them into our common reality. If you truly desire gender equality, then you must be willing to create the future through visionary long term civilisation planning.</a:t>
            </a:r>
          </a:p>
        </p:txBody>
      </p:sp>
      <p:sp>
        <p:nvSpPr>
          <p:cNvPr id="13" name="Date Placeholder 13">
            <a:extLst>
              <a:ext uri="{FF2B5EF4-FFF2-40B4-BE49-F238E27FC236}">
                <a16:creationId xmlns:a16="http://schemas.microsoft.com/office/drawing/2014/main" id="{404FC08C-8C2B-4B3F-B1A6-A1790A27E9CF}"/>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spTree>
    <p:extLst>
      <p:ext uri="{BB962C8B-B14F-4D97-AF65-F5344CB8AC3E}">
        <p14:creationId xmlns:p14="http://schemas.microsoft.com/office/powerpoint/2010/main" val="215888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4004358" cy="1997855"/>
          </a:xfrm>
        </p:spPr>
        <p:txBody>
          <a:bodyPr/>
          <a:lstStyle/>
          <a:p>
            <a:r>
              <a:rPr lang="en-US" dirty="0"/>
              <a:t>Brisbane City,</a:t>
            </a:r>
            <a:br>
              <a:rPr lang="en-US" dirty="0"/>
            </a:br>
            <a:r>
              <a:rPr lang="en-US" dirty="0"/>
              <a:t>Queensland.</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3" y="2677306"/>
            <a:ext cx="4396976" cy="3415519"/>
          </a:xfrm>
        </p:spPr>
        <p:txBody>
          <a:bodyPr/>
          <a:lstStyle/>
          <a:p>
            <a:r>
              <a:rPr lang="en-US" dirty="0"/>
              <a:t>1:  World Leading Ecosystems</a:t>
            </a:r>
          </a:p>
          <a:p>
            <a:r>
              <a:rPr lang="en-US" dirty="0"/>
              <a:t>2:  Worlds Biggest Moonshots</a:t>
            </a:r>
          </a:p>
          <a:p>
            <a:r>
              <a:rPr lang="en-US" dirty="0"/>
              <a:t>3:  Worlds Most Trustworthy A.I.</a:t>
            </a:r>
          </a:p>
          <a:p>
            <a:r>
              <a:rPr lang="en-US" dirty="0"/>
              <a:t>4:  Worlds Biggest Box Office Hits</a:t>
            </a:r>
          </a:p>
          <a:p>
            <a:r>
              <a:rPr lang="en-US" dirty="0"/>
              <a:t>5:  Worlds 1</a:t>
            </a:r>
            <a:r>
              <a:rPr lang="en-US" baseline="30000" dirty="0"/>
              <a:t>st</a:t>
            </a:r>
            <a:r>
              <a:rPr lang="en-US" dirty="0"/>
              <a:t> Autonomously Built City</a:t>
            </a:r>
          </a:p>
          <a:p>
            <a:endParaRPr lang="en-US" dirty="0"/>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a:lstStyle/>
          <a:p>
            <a:r>
              <a:rPr lang="en-US" dirty="0"/>
              <a:t>Brisbane and the South-East Queensland Region are geographically blessed to be an ideal location for this initiative.</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3</a:t>
            </a:fld>
            <a:endParaRPr lang="en-US"/>
          </a:p>
        </p:txBody>
      </p:sp>
      <p:sp>
        <p:nvSpPr>
          <p:cNvPr id="11" name="Date Placeholder 13">
            <a:extLst>
              <a:ext uri="{FF2B5EF4-FFF2-40B4-BE49-F238E27FC236}">
                <a16:creationId xmlns:a16="http://schemas.microsoft.com/office/drawing/2014/main" id="{82583069-2A2D-452D-A847-B36F1086802A}"/>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spTree>
    <p:extLst>
      <p:ext uri="{BB962C8B-B14F-4D97-AF65-F5344CB8AC3E}">
        <p14:creationId xmlns:p14="http://schemas.microsoft.com/office/powerpoint/2010/main" val="2313234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 Leading Ecosystems</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kern="1200" dirty="0">
                <a:latin typeface="+mn-lt"/>
                <a:ea typeface="+mn-ea"/>
                <a:cs typeface="+mn-cs"/>
              </a:rPr>
              <a:t>Start-up Fluently, Sustain the Momentum, Flow-on Cascade and Next Generations.</a:t>
            </a:r>
            <a:endParaRPr lang="en-US" kern="1200" dirty="0">
              <a:solidFill>
                <a:schemeClr val="accent3">
                  <a:lumMod val="60000"/>
                  <a:lumOff val="40000"/>
                  <a:alpha val="60000"/>
                </a:schemeClr>
              </a:solidFill>
              <a:latin typeface="+mn-lt"/>
              <a:ea typeface="+mn-ea"/>
              <a:cs typeface="+mn-cs"/>
            </a:endParaRP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009015" y="6499661"/>
            <a:ext cx="7783032" cy="153888"/>
          </a:xfrm>
        </p:spPr>
        <p:txBody>
          <a:bodyPr/>
          <a:lstStyle/>
          <a:p>
            <a:r>
              <a:rPr lang="en-US" dirty="0"/>
              <a:t>As a truly multicultural society with a desire to lead, we must overcome the final hurdles to integrate past, present and future into responsible unity.</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4</a:t>
            </a:fld>
            <a:endParaRPr lang="en-US"/>
          </a:p>
        </p:txBody>
      </p:sp>
      <p:sp>
        <p:nvSpPr>
          <p:cNvPr id="19" name="Date Placeholder 13">
            <a:extLst>
              <a:ext uri="{FF2B5EF4-FFF2-40B4-BE49-F238E27FC236}">
                <a16:creationId xmlns:a16="http://schemas.microsoft.com/office/drawing/2014/main" id="{F195E22C-63DD-4B1E-975E-D5EA8D493AC7}"/>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pic>
        <p:nvPicPr>
          <p:cNvPr id="21" name="Picture Placeholder 7">
            <a:extLst>
              <a:ext uri="{FF2B5EF4-FFF2-40B4-BE49-F238E27FC236}">
                <a16:creationId xmlns:a16="http://schemas.microsoft.com/office/drawing/2014/main" id="{11EF36D0-6793-499D-9E4B-D09D7A18C2C4}"/>
              </a:ext>
            </a:extLst>
          </p:cNvPr>
          <p:cNvPicPr>
            <a:picLocks noChangeAspect="1"/>
          </p:cNvPicPr>
          <p:nvPr/>
        </p:nvPicPr>
        <p:blipFill>
          <a:blip r:embed="rId4"/>
          <a:srcRect l="6828" r="6828"/>
          <a:stretch/>
        </p:blipFill>
        <p:spPr>
          <a:xfrm>
            <a:off x="6823470" y="1142945"/>
            <a:ext cx="4363255" cy="43632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60021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Worlds Biggest Moonshots</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kern="1200" dirty="0">
                <a:latin typeface="+mn-lt"/>
                <a:ea typeface="+mn-ea"/>
                <a:cs typeface="+mn-cs"/>
              </a:rPr>
              <a:t>Dream BIG. Grow Them BIGGER. </a:t>
            </a:r>
            <a:br>
              <a:rPr lang="en-US" kern="1200" dirty="0">
                <a:latin typeface="+mn-lt"/>
                <a:ea typeface="+mn-ea"/>
                <a:cs typeface="+mn-cs"/>
              </a:rPr>
            </a:br>
            <a:r>
              <a:rPr lang="en-US" kern="1200" dirty="0">
                <a:latin typeface="+mn-lt"/>
                <a:ea typeface="+mn-ea"/>
                <a:cs typeface="+mn-cs"/>
              </a:rPr>
              <a:t>Scale Up 1</a:t>
            </a:r>
            <a:r>
              <a:rPr lang="en-US" kern="1200" baseline="30000" dirty="0">
                <a:latin typeface="+mn-lt"/>
                <a:ea typeface="+mn-ea"/>
                <a:cs typeface="+mn-cs"/>
              </a:rPr>
              <a:t>st</a:t>
            </a:r>
            <a:r>
              <a:rPr lang="en-US" kern="1200" dirty="0">
                <a:latin typeface="+mn-lt"/>
                <a:ea typeface="+mn-ea"/>
                <a:cs typeface="+mn-cs"/>
              </a:rPr>
              <a:t> Principals Thinking.</a:t>
            </a: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2642533" y="6502179"/>
            <a:ext cx="8117616" cy="153888"/>
          </a:xfrm>
        </p:spPr>
        <p:txBody>
          <a:bodyPr/>
          <a:lstStyle/>
          <a:p>
            <a:r>
              <a:rPr lang="en-US" dirty="0"/>
              <a:t>My experience of Australia is too often limited by ‘’Devil’s Advocate Thinkers” It forces innovators away from home to succeed. This Attitude Must Change!</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5</a:t>
            </a:fld>
            <a:endParaRPr lang="en-US"/>
          </a:p>
        </p:txBody>
      </p:sp>
      <p:sp>
        <p:nvSpPr>
          <p:cNvPr id="20" name="Date Placeholder 13">
            <a:extLst>
              <a:ext uri="{FF2B5EF4-FFF2-40B4-BE49-F238E27FC236}">
                <a16:creationId xmlns:a16="http://schemas.microsoft.com/office/drawing/2014/main" id="{810D2635-5E21-408C-975F-F101672CFAD6}"/>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pic>
        <p:nvPicPr>
          <p:cNvPr id="5" name="Picture 4">
            <a:extLst>
              <a:ext uri="{FF2B5EF4-FFF2-40B4-BE49-F238E27FC236}">
                <a16:creationId xmlns:a16="http://schemas.microsoft.com/office/drawing/2014/main" id="{E0D0DE3A-263A-448C-8D08-062EC7CD7F7D}"/>
              </a:ext>
            </a:extLst>
          </p:cNvPr>
          <p:cNvPicPr>
            <a:picLocks noChangeAspect="1"/>
          </p:cNvPicPr>
          <p:nvPr/>
        </p:nvPicPr>
        <p:blipFill>
          <a:blip r:embed="rId4"/>
          <a:stretch>
            <a:fillRect/>
          </a:stretch>
        </p:blipFill>
        <p:spPr>
          <a:xfrm>
            <a:off x="5795574" y="3030390"/>
            <a:ext cx="6396426" cy="2192349"/>
          </a:xfrm>
          <a:prstGeom prst="rect">
            <a:avLst/>
          </a:prstGeom>
        </p:spPr>
      </p:pic>
    </p:spTree>
    <p:extLst>
      <p:ext uri="{BB962C8B-B14F-4D97-AF65-F5344CB8AC3E}">
        <p14:creationId xmlns:p14="http://schemas.microsoft.com/office/powerpoint/2010/main" val="304530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Worlds Most Trustworthy AI</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kern="1200" dirty="0">
                <a:latin typeface="+mn-lt"/>
                <a:ea typeface="+mn-ea"/>
                <a:cs typeface="+mn-cs"/>
              </a:rPr>
              <a:t>Aura of Intelligence in a Global Association for Joyful Responsible Abundance on Earth. </a:t>
            </a:r>
            <a:r>
              <a:rPr lang="en-US" kern="1200" dirty="0">
                <a:solidFill>
                  <a:schemeClr val="accent3">
                    <a:lumMod val="60000"/>
                    <a:lumOff val="40000"/>
                    <a:alpha val="60000"/>
                  </a:schemeClr>
                </a:solidFill>
                <a:latin typeface="+mn-lt"/>
                <a:ea typeface="+mn-ea"/>
                <a:cs typeface="+mn-cs"/>
              </a:rPr>
              <a:t>#AuraOfIntelligence #GAJRAearth</a:t>
            </a: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2747101" y="6476428"/>
            <a:ext cx="8395820" cy="153888"/>
          </a:xfrm>
        </p:spPr>
        <p:txBody>
          <a:bodyPr/>
          <a:lstStyle/>
          <a:p>
            <a:r>
              <a:rPr lang="en-US" dirty="0"/>
              <a:t>Luke Hayes has been envisioning pathways towards the most enlightened and enjoyable futures via AI for many years and all that is needed is seed support.</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6</a:t>
            </a:fld>
            <a:endParaRPr lang="en-US"/>
          </a:p>
        </p:txBody>
      </p:sp>
      <p:sp>
        <p:nvSpPr>
          <p:cNvPr id="19" name="Date Placeholder 13">
            <a:extLst>
              <a:ext uri="{FF2B5EF4-FFF2-40B4-BE49-F238E27FC236}">
                <a16:creationId xmlns:a16="http://schemas.microsoft.com/office/drawing/2014/main" id="{80383B41-8E5E-4F79-9590-41A3CF5B47E9}"/>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pic>
        <p:nvPicPr>
          <p:cNvPr id="5" name="Picture 4" descr="A picture containing diagram&#10;&#10;Description automatically generated">
            <a:extLst>
              <a:ext uri="{FF2B5EF4-FFF2-40B4-BE49-F238E27FC236}">
                <a16:creationId xmlns:a16="http://schemas.microsoft.com/office/drawing/2014/main" id="{DEA26F48-6711-4689-AA18-25E4556E31B6}"/>
              </a:ext>
            </a:extLst>
          </p:cNvPr>
          <p:cNvPicPr>
            <a:picLocks noChangeAspect="1"/>
          </p:cNvPicPr>
          <p:nvPr/>
        </p:nvPicPr>
        <p:blipFill>
          <a:blip r:embed="rId4"/>
          <a:stretch>
            <a:fillRect/>
          </a:stretch>
        </p:blipFill>
        <p:spPr>
          <a:xfrm>
            <a:off x="6669878" y="2472855"/>
            <a:ext cx="5515111" cy="1816047"/>
          </a:xfrm>
          <a:prstGeom prst="rect">
            <a:avLst/>
          </a:prstGeom>
        </p:spPr>
      </p:pic>
    </p:spTree>
    <p:extLst>
      <p:ext uri="{BB962C8B-B14F-4D97-AF65-F5344CB8AC3E}">
        <p14:creationId xmlns:p14="http://schemas.microsoft.com/office/powerpoint/2010/main" val="3167245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Worlds Biggest Box Office Hit</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dirty="0"/>
              <a:t>Galactic Climate Change and The Dark Energy Wave Will Now Face Humanity</a:t>
            </a:r>
            <a:r>
              <a:rPr lang="en-US" kern="1200" dirty="0">
                <a:latin typeface="+mn-lt"/>
                <a:ea typeface="+mn-ea"/>
                <a:cs typeface="+mn-cs"/>
              </a:rPr>
              <a:t>. </a:t>
            </a:r>
            <a:r>
              <a:rPr lang="en-US" kern="1200" dirty="0">
                <a:solidFill>
                  <a:schemeClr val="accent3">
                    <a:lumMod val="60000"/>
                    <a:lumOff val="40000"/>
                    <a:alpha val="60000"/>
                  </a:schemeClr>
                </a:solidFill>
                <a:latin typeface="+mn-lt"/>
                <a:ea typeface="+mn-ea"/>
                <a:cs typeface="+mn-cs"/>
              </a:rPr>
              <a:t>#aTimelessLand #CrystalCitiesOfOz</a:t>
            </a: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p:txBody>
          <a:bodyPr/>
          <a:lstStyle/>
          <a:p>
            <a:r>
              <a:rPr lang="en-US" dirty="0"/>
              <a:t>This is part of the Cinematic Universe Concept by Luke Hayes: A Timeless Land, The Crystal Cities of OZ</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7</a:t>
            </a:fld>
            <a:endParaRPr lang="en-US"/>
          </a:p>
        </p:txBody>
      </p:sp>
      <p:sp>
        <p:nvSpPr>
          <p:cNvPr id="19" name="Date Placeholder 13">
            <a:extLst>
              <a:ext uri="{FF2B5EF4-FFF2-40B4-BE49-F238E27FC236}">
                <a16:creationId xmlns:a16="http://schemas.microsoft.com/office/drawing/2014/main" id="{3BD35736-8930-4EFB-A0DB-12827AC770A6}"/>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sp>
        <p:nvSpPr>
          <p:cNvPr id="2" name="Rectangle: Rounded Corners 1">
            <a:extLst>
              <a:ext uri="{FF2B5EF4-FFF2-40B4-BE49-F238E27FC236}">
                <a16:creationId xmlns:a16="http://schemas.microsoft.com/office/drawing/2014/main" id="{5DAF423A-81FA-4315-8A10-E010ED5E9B70}"/>
              </a:ext>
            </a:extLst>
          </p:cNvPr>
          <p:cNvSpPr/>
          <p:nvPr/>
        </p:nvSpPr>
        <p:spPr>
          <a:xfrm>
            <a:off x="7237989" y="1941719"/>
            <a:ext cx="4093827" cy="264717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800" dirty="0">
                <a:effectLst/>
                <a:latin typeface="Calibri" panose="020F0502020204030204" pitchFamily="34" charset="0"/>
              </a:rPr>
              <a:t>"When a wave of Galactic Climate Change creates turbulent celestial energies of incredible force, it is up to the people of Earth to unite and devise a plan to save over 1,000 planetary civilizations including Earth."</a:t>
            </a:r>
            <a:endParaRPr lang="en-AU" dirty="0"/>
          </a:p>
        </p:txBody>
      </p:sp>
    </p:spTree>
    <p:extLst>
      <p:ext uri="{BB962C8B-B14F-4D97-AF65-F5344CB8AC3E}">
        <p14:creationId xmlns:p14="http://schemas.microsoft.com/office/powerpoint/2010/main" val="650761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Worlds 1</a:t>
            </a:r>
            <a:r>
              <a:rPr lang="en-US" sz="6400" kern="1200" baseline="30000" dirty="0">
                <a:solidFill>
                  <a:schemeClr val="tx1"/>
                </a:solidFill>
                <a:latin typeface="+mj-lt"/>
                <a:ea typeface="+mj-ea"/>
                <a:cs typeface="+mj-cs"/>
              </a:rPr>
              <a:t>st</a:t>
            </a:r>
            <a:r>
              <a:rPr lang="en-US" sz="6400" kern="1200" dirty="0">
                <a:solidFill>
                  <a:schemeClr val="tx1"/>
                </a:solidFill>
                <a:latin typeface="+mj-lt"/>
                <a:ea typeface="+mj-ea"/>
                <a:cs typeface="+mj-cs"/>
              </a:rPr>
              <a:t> Autonomously Built City</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dirty="0"/>
              <a:t>A </a:t>
            </a:r>
            <a:r>
              <a:rPr lang="en-US" kern="1200" dirty="0">
                <a:latin typeface="+mn-lt"/>
                <a:ea typeface="+mn-ea"/>
                <a:cs typeface="+mn-cs"/>
              </a:rPr>
              <a:t>Crystal City Underneath Moreton Bay Marine Park A.K.A. Quandamooka Country. </a:t>
            </a:r>
            <a:r>
              <a:rPr lang="en-US" kern="1200" dirty="0">
                <a:solidFill>
                  <a:schemeClr val="accent3">
                    <a:lumMod val="60000"/>
                    <a:lumOff val="40000"/>
                    <a:alpha val="60000"/>
                  </a:schemeClr>
                </a:solidFill>
                <a:latin typeface="+mn-lt"/>
                <a:ea typeface="+mn-ea"/>
                <a:cs typeface="+mn-cs"/>
              </a:rPr>
              <a:t>#10MillionPeople #SafeFromExtinction</a:t>
            </a:r>
            <a:br>
              <a:rPr lang="en-US" dirty="0">
                <a:solidFill>
                  <a:schemeClr val="accent3">
                    <a:lumMod val="60000"/>
                    <a:lumOff val="40000"/>
                    <a:alpha val="60000"/>
                  </a:schemeClr>
                </a:solidFill>
              </a:rPr>
            </a:br>
            <a:r>
              <a:rPr lang="en-US" dirty="0">
                <a:solidFill>
                  <a:schemeClr val="accent3">
                    <a:lumMod val="60000"/>
                    <a:lumOff val="40000"/>
                    <a:alpha val="60000"/>
                  </a:schemeClr>
                </a:solidFill>
              </a:rPr>
              <a:t>#Prototype4OffWorldCities</a:t>
            </a:r>
            <a:endParaRPr lang="en-US" kern="1200" dirty="0">
              <a:solidFill>
                <a:schemeClr val="accent3">
                  <a:lumMod val="60000"/>
                  <a:lumOff val="40000"/>
                  <a:alpha val="60000"/>
                </a:schemeClr>
              </a:solidFill>
              <a:latin typeface="+mn-lt"/>
              <a:ea typeface="+mn-ea"/>
              <a:cs typeface="+mn-cs"/>
            </a:endParaRP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2341444" y="6502179"/>
            <a:ext cx="8790844" cy="153888"/>
          </a:xfrm>
        </p:spPr>
        <p:txBody>
          <a:bodyPr/>
          <a:lstStyle/>
          <a:p>
            <a:r>
              <a:rPr lang="en-US" dirty="0"/>
              <a:t>This is of the Cinematic Universe Concept by Luke Hayes, but reframed as a logical solution to Tsunami, Climate Change, Asteroid Impact and other Extinction Events.</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8</a:t>
            </a:fld>
            <a:endParaRPr lang="en-US"/>
          </a:p>
        </p:txBody>
      </p:sp>
      <p:sp>
        <p:nvSpPr>
          <p:cNvPr id="19" name="Date Placeholder 13">
            <a:extLst>
              <a:ext uri="{FF2B5EF4-FFF2-40B4-BE49-F238E27FC236}">
                <a16:creationId xmlns:a16="http://schemas.microsoft.com/office/drawing/2014/main" id="{7144A19D-8AD2-4C80-9712-0344308897D6}"/>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pic>
        <p:nvPicPr>
          <p:cNvPr id="5" name="Picture 4">
            <a:extLst>
              <a:ext uri="{FF2B5EF4-FFF2-40B4-BE49-F238E27FC236}">
                <a16:creationId xmlns:a16="http://schemas.microsoft.com/office/drawing/2014/main" id="{5FEC6D85-9723-4083-90A7-DE2486FCFB2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538913" y="1613453"/>
            <a:ext cx="5651542" cy="3253798"/>
          </a:xfrm>
          <a:prstGeom prst="rect">
            <a:avLst/>
          </a:prstGeom>
        </p:spPr>
      </p:pic>
    </p:spTree>
    <p:extLst>
      <p:ext uri="{BB962C8B-B14F-4D97-AF65-F5344CB8AC3E}">
        <p14:creationId xmlns:p14="http://schemas.microsoft.com/office/powerpoint/2010/main" val="380422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788B34-4190-4916-9048-47720EA5ABF1}"/>
              </a:ext>
            </a:extLst>
          </p:cNvPr>
          <p:cNvSpPr>
            <a:spLocks noGrp="1"/>
          </p:cNvSpPr>
          <p:nvPr>
            <p:ph type="title"/>
          </p:nvPr>
        </p:nvSpPr>
        <p:spPr>
          <a:xfrm>
            <a:off x="550862" y="549275"/>
            <a:ext cx="11097551" cy="1332000"/>
          </a:xfrm>
        </p:spPr>
        <p:txBody>
          <a:bodyPr/>
          <a:lstStyle/>
          <a:p>
            <a:r>
              <a:rPr lang="en-US" dirty="0"/>
              <a:t>Start-up Themes</a:t>
            </a:r>
          </a:p>
        </p:txBody>
      </p:sp>
      <p:sp>
        <p:nvSpPr>
          <p:cNvPr id="8" name="Text Placeholder 7">
            <a:extLst>
              <a:ext uri="{FF2B5EF4-FFF2-40B4-BE49-F238E27FC236}">
                <a16:creationId xmlns:a16="http://schemas.microsoft.com/office/drawing/2014/main" id="{ABA415A0-3B77-43FB-A408-5F1DA4B0AAFA}"/>
              </a:ext>
            </a:extLst>
          </p:cNvPr>
          <p:cNvSpPr>
            <a:spLocks noGrp="1"/>
          </p:cNvSpPr>
          <p:nvPr>
            <p:ph type="body" idx="1"/>
          </p:nvPr>
        </p:nvSpPr>
        <p:spPr>
          <a:xfrm>
            <a:off x="550864" y="1731375"/>
            <a:ext cx="3563936" cy="535354"/>
          </a:xfrm>
        </p:spPr>
        <p:txBody>
          <a:bodyPr/>
          <a:lstStyle/>
          <a:p>
            <a:r>
              <a:rPr lang="en-US" dirty="0"/>
              <a:t>Simulations &amp; Robots</a:t>
            </a:r>
          </a:p>
        </p:txBody>
      </p:sp>
      <p:sp>
        <p:nvSpPr>
          <p:cNvPr id="9" name="Content Placeholder 8">
            <a:extLst>
              <a:ext uri="{FF2B5EF4-FFF2-40B4-BE49-F238E27FC236}">
                <a16:creationId xmlns:a16="http://schemas.microsoft.com/office/drawing/2014/main" id="{8598ECEC-4413-4244-8F21-0076EC511806}"/>
              </a:ext>
            </a:extLst>
          </p:cNvPr>
          <p:cNvSpPr>
            <a:spLocks noGrp="1"/>
          </p:cNvSpPr>
          <p:nvPr>
            <p:ph sz="half" idx="2"/>
          </p:nvPr>
        </p:nvSpPr>
        <p:spPr>
          <a:xfrm>
            <a:off x="559476" y="2432304"/>
            <a:ext cx="3563936" cy="2920747"/>
          </a:xfrm>
        </p:spPr>
        <p:txBody>
          <a:bodyPr>
            <a:normAutofit/>
          </a:bodyPr>
          <a:lstStyle/>
          <a:p>
            <a:pPr lvl="0"/>
            <a:r>
              <a:rPr lang="en-US" sz="1700" dirty="0"/>
              <a:t>Health, Wealth and Wisdom. </a:t>
            </a:r>
          </a:p>
          <a:p>
            <a:pPr lvl="0"/>
            <a:r>
              <a:rPr lang="en-US" sz="1700" dirty="0"/>
              <a:t>Travel, Tourism and Migration.</a:t>
            </a:r>
          </a:p>
          <a:p>
            <a:pPr lvl="0"/>
            <a:r>
              <a:rPr lang="en-US" sz="1700" dirty="0"/>
              <a:t>Joyful Responsible Abundance. </a:t>
            </a:r>
          </a:p>
          <a:p>
            <a:r>
              <a:rPr lang="en-US" sz="1700" dirty="0"/>
              <a:t>Autonomous Essential Services. </a:t>
            </a:r>
          </a:p>
          <a:p>
            <a:r>
              <a:rPr lang="en-US" sz="1700" dirty="0"/>
              <a:t>Jobs and Intermittent Retirement.</a:t>
            </a:r>
          </a:p>
          <a:p>
            <a:endParaRPr lang="en-US" dirty="0"/>
          </a:p>
        </p:txBody>
      </p:sp>
      <p:sp>
        <p:nvSpPr>
          <p:cNvPr id="12" name="Text Placeholder 11">
            <a:extLst>
              <a:ext uri="{FF2B5EF4-FFF2-40B4-BE49-F238E27FC236}">
                <a16:creationId xmlns:a16="http://schemas.microsoft.com/office/drawing/2014/main" id="{3A63626D-0E6E-4023-ABFC-A744C9862159}"/>
              </a:ext>
            </a:extLst>
          </p:cNvPr>
          <p:cNvSpPr>
            <a:spLocks noGrp="1"/>
          </p:cNvSpPr>
          <p:nvPr>
            <p:ph type="body" sz="quarter" idx="13"/>
          </p:nvPr>
        </p:nvSpPr>
        <p:spPr>
          <a:xfrm>
            <a:off x="4341573" y="1731375"/>
            <a:ext cx="3566160" cy="535354"/>
          </a:xfrm>
        </p:spPr>
        <p:txBody>
          <a:bodyPr/>
          <a:lstStyle/>
          <a:p>
            <a:r>
              <a:rPr lang="en-US" dirty="0"/>
              <a:t>Nano-Fabrication</a:t>
            </a:r>
          </a:p>
        </p:txBody>
      </p:sp>
      <p:sp>
        <p:nvSpPr>
          <p:cNvPr id="13" name="Content Placeholder 12">
            <a:extLst>
              <a:ext uri="{FF2B5EF4-FFF2-40B4-BE49-F238E27FC236}">
                <a16:creationId xmlns:a16="http://schemas.microsoft.com/office/drawing/2014/main" id="{258E9390-685C-4BAD-BFAD-EC56E81C4745}"/>
              </a:ext>
            </a:extLst>
          </p:cNvPr>
          <p:cNvSpPr>
            <a:spLocks noGrp="1"/>
          </p:cNvSpPr>
          <p:nvPr>
            <p:ph sz="quarter" idx="14"/>
          </p:nvPr>
        </p:nvSpPr>
        <p:spPr>
          <a:xfrm>
            <a:off x="4341573" y="2427371"/>
            <a:ext cx="3508755" cy="2925680"/>
          </a:xfrm>
        </p:spPr>
        <p:txBody>
          <a:bodyPr>
            <a:normAutofit/>
          </a:bodyPr>
          <a:lstStyle/>
          <a:p>
            <a:pPr lvl="0"/>
            <a:r>
              <a:rPr lang="en-US" dirty="0"/>
              <a:t>Microchips, Sensors and Memory. </a:t>
            </a:r>
          </a:p>
          <a:p>
            <a:pPr lvl="0"/>
            <a:r>
              <a:rPr lang="en-US" dirty="0"/>
              <a:t>On Demand Production.</a:t>
            </a:r>
          </a:p>
          <a:p>
            <a:r>
              <a:rPr lang="en-US" dirty="0"/>
              <a:t>Microbiome and Microfluidics. </a:t>
            </a:r>
          </a:p>
          <a:p>
            <a:r>
              <a:rPr lang="en-US" dirty="0"/>
              <a:t>Recycling and Remediation.</a:t>
            </a:r>
          </a:p>
          <a:p>
            <a:r>
              <a:rPr lang="en-US" dirty="0"/>
              <a:t>Extreme Environment Metamaterials.</a:t>
            </a:r>
          </a:p>
        </p:txBody>
      </p:sp>
      <p:sp>
        <p:nvSpPr>
          <p:cNvPr id="10" name="Text Placeholder 9">
            <a:extLst>
              <a:ext uri="{FF2B5EF4-FFF2-40B4-BE49-F238E27FC236}">
                <a16:creationId xmlns:a16="http://schemas.microsoft.com/office/drawing/2014/main" id="{34A9BC34-CFDB-4D7A-8D6C-1CE608D0909F}"/>
              </a:ext>
            </a:extLst>
          </p:cNvPr>
          <p:cNvSpPr>
            <a:spLocks noGrp="1"/>
          </p:cNvSpPr>
          <p:nvPr>
            <p:ph type="body" sz="quarter" idx="3"/>
          </p:nvPr>
        </p:nvSpPr>
        <p:spPr>
          <a:xfrm>
            <a:off x="8139659" y="1731375"/>
            <a:ext cx="3566160" cy="535354"/>
          </a:xfrm>
        </p:spPr>
        <p:txBody>
          <a:bodyPr/>
          <a:lstStyle/>
          <a:p>
            <a:r>
              <a:rPr lang="en-US" dirty="0"/>
              <a:t>Speed of Transition</a:t>
            </a:r>
          </a:p>
        </p:txBody>
      </p:sp>
      <p:sp>
        <p:nvSpPr>
          <p:cNvPr id="11" name="Content Placeholder 10">
            <a:extLst>
              <a:ext uri="{FF2B5EF4-FFF2-40B4-BE49-F238E27FC236}">
                <a16:creationId xmlns:a16="http://schemas.microsoft.com/office/drawing/2014/main" id="{1D014E48-5DD9-49CE-AD5B-0FEF69204F68}"/>
              </a:ext>
            </a:extLst>
          </p:cNvPr>
          <p:cNvSpPr>
            <a:spLocks noGrp="1"/>
          </p:cNvSpPr>
          <p:nvPr>
            <p:ph sz="quarter" idx="4"/>
          </p:nvPr>
        </p:nvSpPr>
        <p:spPr>
          <a:xfrm>
            <a:off x="8139659" y="2427371"/>
            <a:ext cx="3508755" cy="2925680"/>
          </a:xfrm>
        </p:spPr>
        <p:txBody>
          <a:bodyPr>
            <a:normAutofit/>
          </a:bodyPr>
          <a:lstStyle/>
          <a:p>
            <a:pPr lvl="0"/>
            <a:r>
              <a:rPr lang="en-US" dirty="0"/>
              <a:t>Storytelling. </a:t>
            </a:r>
          </a:p>
          <a:p>
            <a:pPr lvl="0"/>
            <a:r>
              <a:rPr lang="en-US" dirty="0"/>
              <a:t>Governance. </a:t>
            </a:r>
          </a:p>
          <a:p>
            <a:pPr lvl="0"/>
            <a:r>
              <a:rPr lang="en-US" dirty="0"/>
              <a:t>Market Analysis. </a:t>
            </a:r>
          </a:p>
          <a:p>
            <a:r>
              <a:rPr lang="en-US" dirty="0"/>
              <a:t>Succession Planning. </a:t>
            </a:r>
          </a:p>
          <a:p>
            <a:r>
              <a:rPr lang="en-US" dirty="0"/>
              <a:t>Environmental Monitoring.</a:t>
            </a:r>
          </a:p>
        </p:txBody>
      </p:sp>
      <p:sp>
        <p:nvSpPr>
          <p:cNvPr id="14" name="Date Placeholder 13">
            <a:extLst>
              <a:ext uri="{FF2B5EF4-FFF2-40B4-BE49-F238E27FC236}">
                <a16:creationId xmlns:a16="http://schemas.microsoft.com/office/drawing/2014/main" id="{D236478C-E242-44E0-8357-C72C9B588CA7}"/>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sp>
        <p:nvSpPr>
          <p:cNvPr id="15" name="Footer Placeholder 14">
            <a:extLst>
              <a:ext uri="{FF2B5EF4-FFF2-40B4-BE49-F238E27FC236}">
                <a16:creationId xmlns:a16="http://schemas.microsoft.com/office/drawing/2014/main" id="{65A6DC02-681E-4AF7-AC6E-57CDDB2FBA28}"/>
              </a:ext>
            </a:extLst>
          </p:cNvPr>
          <p:cNvSpPr>
            <a:spLocks noGrp="1"/>
          </p:cNvSpPr>
          <p:nvPr>
            <p:ph type="ftr" sz="quarter" idx="11"/>
          </p:nvPr>
        </p:nvSpPr>
        <p:spPr>
          <a:xfrm>
            <a:off x="2445489" y="6507212"/>
            <a:ext cx="8654902" cy="153888"/>
          </a:xfrm>
        </p:spPr>
        <p:txBody>
          <a:bodyPr/>
          <a:lstStyle/>
          <a:p>
            <a:pPr algn="ctr"/>
            <a:r>
              <a:rPr lang="en-US" dirty="0"/>
              <a:t>Luke Hayes has dozens of ready planned start-ups within these themes and the greater narrative. Other ideas for long term civilisation planning are also encouraged.</a:t>
            </a:r>
          </a:p>
        </p:txBody>
      </p:sp>
      <p:sp>
        <p:nvSpPr>
          <p:cNvPr id="16" name="Slide Number Placeholder 15">
            <a:extLst>
              <a:ext uri="{FF2B5EF4-FFF2-40B4-BE49-F238E27FC236}">
                <a16:creationId xmlns:a16="http://schemas.microsoft.com/office/drawing/2014/main" id="{CF0A8666-4477-461C-A79D-E91232EE973E}"/>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9</a:t>
            </a:fld>
            <a:endParaRPr lang="en-US" dirty="0"/>
          </a:p>
        </p:txBody>
      </p:sp>
      <p:sp>
        <p:nvSpPr>
          <p:cNvPr id="17" name="Subtitle 15">
            <a:extLst>
              <a:ext uri="{FF2B5EF4-FFF2-40B4-BE49-F238E27FC236}">
                <a16:creationId xmlns:a16="http://schemas.microsoft.com/office/drawing/2014/main" id="{B895D2B2-01FE-46E8-8667-6C27C2570BC4}"/>
              </a:ext>
            </a:extLst>
          </p:cNvPr>
          <p:cNvSpPr txBox="1">
            <a:spLocks/>
          </p:cNvSpPr>
          <p:nvPr/>
        </p:nvSpPr>
        <p:spPr>
          <a:xfrm>
            <a:off x="548639" y="1175160"/>
            <a:ext cx="10062654" cy="457473"/>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dirty="0"/>
              <a:t>If you haven’t a BIG idea, Not a problem. Here are The Biggest and Best Themes to Brainstorm:</a:t>
            </a:r>
            <a:endParaRPr lang="en-US" dirty="0">
              <a:solidFill>
                <a:schemeClr val="accent3">
                  <a:lumMod val="60000"/>
                  <a:lumOff val="40000"/>
                  <a:alpha val="60000"/>
                </a:schemeClr>
              </a:solidFill>
            </a:endParaRPr>
          </a:p>
        </p:txBody>
      </p:sp>
      <p:sp>
        <p:nvSpPr>
          <p:cNvPr id="18" name="Subtitle 15">
            <a:extLst>
              <a:ext uri="{FF2B5EF4-FFF2-40B4-BE49-F238E27FC236}">
                <a16:creationId xmlns:a16="http://schemas.microsoft.com/office/drawing/2014/main" id="{8F4FE7B1-EE0B-4782-959F-290153DBAFB2}"/>
              </a:ext>
            </a:extLst>
          </p:cNvPr>
          <p:cNvSpPr txBox="1">
            <a:spLocks/>
          </p:cNvSpPr>
          <p:nvPr/>
        </p:nvSpPr>
        <p:spPr>
          <a:xfrm>
            <a:off x="2125802" y="5701395"/>
            <a:ext cx="9900285" cy="457473"/>
          </a:xfrm>
          <a:prstGeom prst="rect">
            <a:avLst/>
          </a:prstGeom>
        </p:spPr>
        <p:txBody>
          <a:bodyPr vert="horz" wrap="square" lIns="0" tIns="0" rIns="0" bIns="0" rtlCol="0">
            <a:normAutofit fontScale="92500"/>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dirty="0"/>
              <a:t>Want a head start? Show your interest to me for my ready planned, narrative integrated systems.</a:t>
            </a:r>
            <a:endParaRPr lang="en-US" dirty="0">
              <a:solidFill>
                <a:schemeClr val="accent3">
                  <a:lumMod val="60000"/>
                  <a:lumOff val="40000"/>
                  <a:alpha val="60000"/>
                </a:schemeClr>
              </a:solidFill>
            </a:endParaRPr>
          </a:p>
        </p:txBody>
      </p:sp>
    </p:spTree>
    <p:extLst>
      <p:ext uri="{BB962C8B-B14F-4D97-AF65-F5344CB8AC3E}">
        <p14:creationId xmlns:p14="http://schemas.microsoft.com/office/powerpoint/2010/main" val="1420547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550864" y="549275"/>
            <a:ext cx="3566160" cy="3384550"/>
          </a:xfrm>
        </p:spPr>
        <p:txBody>
          <a:bodyPr>
            <a:normAutofit/>
          </a:bodyPr>
          <a:lstStyle/>
          <a:p>
            <a:r>
              <a:rPr lang="en-US" dirty="0"/>
              <a:t>The way to get started is to quit talking and begin doing.</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550863" y="4097338"/>
            <a:ext cx="3565524" cy="2351087"/>
          </a:xfrm>
        </p:spPr>
        <p:txBody>
          <a:bodyPr/>
          <a:lstStyle/>
          <a:p>
            <a:r>
              <a:rPr lang="en-US" dirty="0"/>
              <a:t>Walt Disney</a:t>
            </a:r>
          </a:p>
          <a:p>
            <a:endParaRPr lang="en-US" dirty="0"/>
          </a:p>
        </p:txBody>
      </p:sp>
      <p:pic>
        <p:nvPicPr>
          <p:cNvPr id="18" name="Picture Placeholder 17">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a:blip r:embed="rId2"/>
          <a:srcRect/>
          <a:stretch/>
        </p:blipFill>
        <p:spPr>
          <a:xfrm>
            <a:off x="5535809" y="656633"/>
            <a:ext cx="5132388" cy="5132388"/>
          </a:xfrm>
        </p:spPr>
      </p:pic>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10</a:t>
            </a:fld>
            <a:endParaRPr lang="en-US"/>
          </a:p>
        </p:txBody>
      </p:sp>
      <p:sp>
        <p:nvSpPr>
          <p:cNvPr id="8" name="Date Placeholder 13">
            <a:extLst>
              <a:ext uri="{FF2B5EF4-FFF2-40B4-BE49-F238E27FC236}">
                <a16:creationId xmlns:a16="http://schemas.microsoft.com/office/drawing/2014/main" id="{EC1DB030-C3DC-48E9-9C83-D3A97C85812B}"/>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spTree>
    <p:extLst>
      <p:ext uri="{BB962C8B-B14F-4D97-AF65-F5344CB8AC3E}">
        <p14:creationId xmlns:p14="http://schemas.microsoft.com/office/powerpoint/2010/main" val="395518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dirty="0"/>
              <a:t>Start-up Timeline: 8 Months &lt; </a:t>
            </a:r>
            <a:r>
              <a:rPr lang="en-US" dirty="0">
                <a:latin typeface="Century Gothic" panose="020B0502020202020204" pitchFamily="34" charset="0"/>
              </a:rPr>
              <a:t>∞</a:t>
            </a:r>
            <a:endParaRPr lang="en-US" dirty="0"/>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1037612142"/>
              </p:ext>
            </p:extLst>
          </p:nvPr>
        </p:nvGraphicFramePr>
        <p:xfrm>
          <a:off x="550863" y="2112963"/>
          <a:ext cx="11090275" cy="397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a:xfrm>
            <a:off x="2413591" y="6507212"/>
            <a:ext cx="8793125" cy="153888"/>
          </a:xfrm>
        </p:spPr>
        <p:txBody>
          <a:bodyPr/>
          <a:lstStyle/>
          <a:p>
            <a:r>
              <a:rPr lang="en-US" dirty="0"/>
              <a:t>In an ideal reality we would launch a start-up hub at 500 Queen Street, Brisbane in May or June (months with lady names) and then into the Queens Wharf Precinct.</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11</a:t>
            </a:fld>
            <a:endParaRPr lang="en-US" dirty="0"/>
          </a:p>
        </p:txBody>
      </p:sp>
      <p:sp>
        <p:nvSpPr>
          <p:cNvPr id="9" name="Date Placeholder 13">
            <a:extLst>
              <a:ext uri="{FF2B5EF4-FFF2-40B4-BE49-F238E27FC236}">
                <a16:creationId xmlns:a16="http://schemas.microsoft.com/office/drawing/2014/main" id="{45EA6603-0D7E-460B-9A05-EA3B53F180DD}"/>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spTree>
    <p:extLst>
      <p:ext uri="{BB962C8B-B14F-4D97-AF65-F5344CB8AC3E}">
        <p14:creationId xmlns:p14="http://schemas.microsoft.com/office/powerpoint/2010/main" val="2624630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dirty="0"/>
              <a:t>Long View Timeline: 5 years</a:t>
            </a:r>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1333406547"/>
              </p:ext>
            </p:extLst>
          </p:nvPr>
        </p:nvGraphicFramePr>
        <p:xfrm>
          <a:off x="550863" y="2112963"/>
          <a:ext cx="11090275" cy="397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a:xfrm>
            <a:off x="2498651" y="6507212"/>
            <a:ext cx="8601740" cy="153888"/>
          </a:xfrm>
        </p:spPr>
        <p:txBody>
          <a:bodyPr/>
          <a:lstStyle/>
          <a:p>
            <a:r>
              <a:rPr lang="en-US" dirty="0"/>
              <a:t>Luke Hayes has a dream to create the worlds largest ever civilian organization in the shortest time ever by giving more time &amp; energy to joyful responsible abundance.</a:t>
            </a:r>
          </a:p>
        </p:txBody>
      </p:sp>
      <p:sp>
        <p:nvSpPr>
          <p:cNvPr id="8" name="Date Placeholder 13">
            <a:extLst>
              <a:ext uri="{FF2B5EF4-FFF2-40B4-BE49-F238E27FC236}">
                <a16:creationId xmlns:a16="http://schemas.microsoft.com/office/drawing/2014/main" id="{5E465F26-38A0-44EE-B239-A40F80A65FE0}"/>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sp>
        <p:nvSpPr>
          <p:cNvPr id="9" name="Slide Number Placeholder 5">
            <a:extLst>
              <a:ext uri="{FF2B5EF4-FFF2-40B4-BE49-F238E27FC236}">
                <a16:creationId xmlns:a16="http://schemas.microsoft.com/office/drawing/2014/main" id="{945F3127-D56E-4A71-A239-A06CAB1C2D97}"/>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12</a:t>
            </a:fld>
            <a:endParaRPr lang="en-US" dirty="0"/>
          </a:p>
        </p:txBody>
      </p:sp>
    </p:spTree>
    <p:extLst>
      <p:ext uri="{BB962C8B-B14F-4D97-AF65-F5344CB8AC3E}">
        <p14:creationId xmlns:p14="http://schemas.microsoft.com/office/powerpoint/2010/main" val="1342307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3BDBC526-6DCD-4FF6-8395-D8C22E46E52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3998" y="5334748"/>
            <a:ext cx="678135" cy="990000"/>
            <a:chOff x="10490969" y="1448827"/>
            <a:chExt cx="678135" cy="990000"/>
          </a:xfrm>
        </p:grpSpPr>
        <p:sp>
          <p:nvSpPr>
            <p:cNvPr id="43" name="Freeform: Shape 42">
              <a:extLst>
                <a:ext uri="{FF2B5EF4-FFF2-40B4-BE49-F238E27FC236}">
                  <a16:creationId xmlns:a16="http://schemas.microsoft.com/office/drawing/2014/main" id="{02ECB475-568C-47AC-B16D-2E202DEB2DE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4" name="Oval 43">
              <a:extLst>
                <a:ext uri="{FF2B5EF4-FFF2-40B4-BE49-F238E27FC236}">
                  <a16:creationId xmlns:a16="http://schemas.microsoft.com/office/drawing/2014/main" id="{080D8764-525A-441E-B58F-068E82F097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5" name="Oval 44">
              <a:extLst>
                <a:ext uri="{FF2B5EF4-FFF2-40B4-BE49-F238E27FC236}">
                  <a16:creationId xmlns:a16="http://schemas.microsoft.com/office/drawing/2014/main" id="{11196109-6F2B-4738-B2FC-2CCC753AA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F7E468C2-69B8-470B-85E3-801A3CB1D7E2}"/>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useBgFill="1">
        <p:nvSpPr>
          <p:cNvPr id="48" name="Rectangle 47">
            <a:extLst>
              <a:ext uri="{FF2B5EF4-FFF2-40B4-BE49-F238E27FC236}">
                <a16:creationId xmlns:a16="http://schemas.microsoft.com/office/drawing/2014/main" id="{A5931BE0-4B93-4D6C-878E-ACC59D6B45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482770-6BF6-4366-B6E8-EE330B4AF3EC}"/>
              </a:ext>
            </a:extLst>
          </p:cNvPr>
          <p:cNvSpPr>
            <a:spLocks noGrp="1"/>
          </p:cNvSpPr>
          <p:nvPr>
            <p:ph type="title"/>
          </p:nvPr>
        </p:nvSpPr>
        <p:spPr>
          <a:xfrm>
            <a:off x="550864" y="549275"/>
            <a:ext cx="3565524" cy="1997855"/>
          </a:xfrm>
        </p:spPr>
        <p:txBody>
          <a:bodyPr vert="horz" wrap="square" lIns="0" tIns="0" rIns="0" bIns="0" rtlCol="0" anchor="b" anchorCtr="0">
            <a:normAutofit fontScale="90000"/>
          </a:bodyPr>
          <a:lstStyle/>
          <a:p>
            <a:r>
              <a:rPr lang="en-US" sz="3400" dirty="0"/>
              <a:t>500 Queen St. HQ and Many Venues to Showcase Brisbane’s Spirit to the World.</a:t>
            </a:r>
          </a:p>
        </p:txBody>
      </p:sp>
      <p:sp>
        <p:nvSpPr>
          <p:cNvPr id="50" name="Oval 49">
            <a:extLst>
              <a:ext uri="{FF2B5EF4-FFF2-40B4-BE49-F238E27FC236}">
                <a16:creationId xmlns:a16="http://schemas.microsoft.com/office/drawing/2014/main" id="{C25C2D0C-89F2-4874-A67D-504E65834F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Content Placeholder 2">
            <a:extLst>
              <a:ext uri="{FF2B5EF4-FFF2-40B4-BE49-F238E27FC236}">
                <a16:creationId xmlns:a16="http://schemas.microsoft.com/office/drawing/2014/main" id="{66F59E50-44EE-4C73-B688-C3F51D7DD489}"/>
              </a:ext>
            </a:extLst>
          </p:cNvPr>
          <p:cNvSpPr>
            <a:spLocks noGrp="1"/>
          </p:cNvSpPr>
          <p:nvPr>
            <p:ph idx="1"/>
          </p:nvPr>
        </p:nvSpPr>
        <p:spPr>
          <a:xfrm>
            <a:off x="550863" y="2860168"/>
            <a:ext cx="3565525" cy="3232657"/>
          </a:xfrm>
        </p:spPr>
        <p:txBody>
          <a:bodyPr vert="horz" wrap="square" lIns="0" tIns="0" rIns="0" bIns="0" rtlCol="0" anchor="t">
            <a:normAutofit/>
          </a:bodyPr>
          <a:lstStyle/>
          <a:p>
            <a:pPr marL="342900">
              <a:buFont typeface="Arial" panose="020B0604020202020204" pitchFamily="34" charset="0"/>
              <a:buChar char="•"/>
            </a:pPr>
            <a:r>
              <a:rPr lang="en-US" sz="1600" dirty="0"/>
              <a:t>Assisted Company Registration</a:t>
            </a:r>
          </a:p>
          <a:p>
            <a:pPr marL="342900">
              <a:buFont typeface="Arial" panose="020B0604020202020204" pitchFamily="34" charset="0"/>
              <a:buChar char="•"/>
            </a:pPr>
            <a:r>
              <a:rPr lang="en-US" sz="1600" dirty="0"/>
              <a:t>Sponsored Weekly Meetups</a:t>
            </a:r>
          </a:p>
          <a:p>
            <a:pPr marL="342900">
              <a:buFont typeface="Arial" panose="020B0604020202020204" pitchFamily="34" charset="0"/>
              <a:buChar char="•"/>
            </a:pPr>
            <a:r>
              <a:rPr lang="en-US" sz="1600" dirty="0"/>
              <a:t>Just-In-Time Content Delivery</a:t>
            </a:r>
          </a:p>
          <a:p>
            <a:pPr marL="342900">
              <a:buFont typeface="Arial" panose="020B0604020202020204" pitchFamily="34" charset="0"/>
              <a:buChar char="•"/>
            </a:pPr>
            <a:r>
              <a:rPr lang="en-US" sz="1600" dirty="0"/>
              <a:t>Sponsored In-Kind Services</a:t>
            </a:r>
          </a:p>
          <a:p>
            <a:pPr marL="342900">
              <a:buFont typeface="Arial" panose="020B0604020202020204" pitchFamily="34" charset="0"/>
              <a:buChar char="•"/>
            </a:pPr>
            <a:r>
              <a:rPr lang="en-US" sz="1600" dirty="0"/>
              <a:t>Local Legends Introductions</a:t>
            </a:r>
          </a:p>
          <a:p>
            <a:pPr marL="342900">
              <a:buFont typeface="Arial" panose="020B0604020202020204" pitchFamily="34" charset="0"/>
              <a:buChar char="•"/>
            </a:pPr>
            <a:r>
              <a:rPr lang="en-US" sz="1600" dirty="0"/>
              <a:t>Global Legends Virtual Meetings</a:t>
            </a:r>
          </a:p>
        </p:txBody>
      </p:sp>
      <p:pic>
        <p:nvPicPr>
          <p:cNvPr id="13" name="Picture Placeholder 12" descr="A picture containing sky, outdoor&#10;&#10;Description automatically generated">
            <a:extLst>
              <a:ext uri="{FF2B5EF4-FFF2-40B4-BE49-F238E27FC236}">
                <a16:creationId xmlns:a16="http://schemas.microsoft.com/office/drawing/2014/main" id="{B9CBAB98-EDD8-4E29-8E9A-688FA7A0AD11}"/>
              </a:ext>
            </a:extLst>
          </p:cNvPr>
          <p:cNvPicPr>
            <a:picLocks noGrp="1" noChangeAspect="1"/>
          </p:cNvPicPr>
          <p:nvPr>
            <p:ph type="pic" sz="quarter" idx="13"/>
          </p:nvPr>
        </p:nvPicPr>
        <p:blipFill rotWithShape="1">
          <a:blip r:embed="rId2"/>
          <a:srcRect l="17256" r="31995"/>
          <a:stretch/>
        </p:blipFill>
        <p:spPr>
          <a:xfrm>
            <a:off x="5587746" y="1596771"/>
            <a:ext cx="3448558" cy="3448558"/>
          </a:xfrm>
          <a:custGeom>
            <a:avLst/>
            <a:gdLst/>
            <a:ahLst/>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p:spPr>
      </p:pic>
      <p:pic>
        <p:nvPicPr>
          <p:cNvPr id="15" name="Picture Placeholder 14" descr="Icon&#10;&#10;Description automatically generated with low confidence">
            <a:extLst>
              <a:ext uri="{FF2B5EF4-FFF2-40B4-BE49-F238E27FC236}">
                <a16:creationId xmlns:a16="http://schemas.microsoft.com/office/drawing/2014/main" id="{037E6A03-2B34-48C4-A4FD-1DDB1644C0D3}"/>
              </a:ext>
            </a:extLst>
          </p:cNvPr>
          <p:cNvPicPr>
            <a:picLocks noGrp="1" noChangeAspect="1"/>
          </p:cNvPicPr>
          <p:nvPr>
            <p:ph type="pic" sz="quarter" idx="14"/>
          </p:nvPr>
        </p:nvPicPr>
        <p:blipFill rotWithShape="1">
          <a:blip r:embed="rId3"/>
          <a:srcRect r="7" b="257"/>
          <a:stretch/>
        </p:blipFill>
        <p:spPr>
          <a:xfrm>
            <a:off x="8918575" y="596392"/>
            <a:ext cx="2263776" cy="2263776"/>
          </a:xfrm>
          <a:custGeom>
            <a:avLst/>
            <a:gdLst/>
            <a:ahLst/>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p:spPr>
      </p:pic>
      <p:grpSp>
        <p:nvGrpSpPr>
          <p:cNvPr id="52" name="Group 51">
            <a:extLst>
              <a:ext uri="{FF2B5EF4-FFF2-40B4-BE49-F238E27FC236}">
                <a16:creationId xmlns:a16="http://schemas.microsoft.com/office/drawing/2014/main" id="{73FD8943-49CD-489F-AF30-D186003CB0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602297" y="5691007"/>
            <a:ext cx="667802" cy="631474"/>
            <a:chOff x="3409557" y="4940429"/>
            <a:chExt cx="667802" cy="631474"/>
          </a:xfrm>
        </p:grpSpPr>
        <p:sp>
          <p:nvSpPr>
            <p:cNvPr id="53" name="Freeform: Shape 52">
              <a:extLst>
                <a:ext uri="{FF2B5EF4-FFF2-40B4-BE49-F238E27FC236}">
                  <a16:creationId xmlns:a16="http://schemas.microsoft.com/office/drawing/2014/main" id="{7D1AA9E7-DA6E-4B0E-AFF8-ACA4D7D793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4" name="Oval 53">
              <a:extLst>
                <a:ext uri="{FF2B5EF4-FFF2-40B4-BE49-F238E27FC236}">
                  <a16:creationId xmlns:a16="http://schemas.microsoft.com/office/drawing/2014/main" id="{FDA334A1-5994-4CBD-AF0E-366DEF3A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pic>
        <p:nvPicPr>
          <p:cNvPr id="17" name="Picture Placeholder 16">
            <a:extLst>
              <a:ext uri="{FF2B5EF4-FFF2-40B4-BE49-F238E27FC236}">
                <a16:creationId xmlns:a16="http://schemas.microsoft.com/office/drawing/2014/main" id="{5B328189-AB85-45E4-B859-77D7B1C98984}"/>
              </a:ext>
            </a:extLst>
          </p:cNvPr>
          <p:cNvPicPr>
            <a:picLocks noGrp="1" noChangeAspect="1"/>
          </p:cNvPicPr>
          <p:nvPr>
            <p:ph type="pic" sz="quarter" idx="15"/>
          </p:nvPr>
        </p:nvPicPr>
        <p:blipFill rotWithShape="1">
          <a:blip r:embed="rId4"/>
          <a:srcRect l="19772" r="24977"/>
          <a:stretch/>
        </p:blipFill>
        <p:spPr>
          <a:xfrm>
            <a:off x="9091612" y="3324733"/>
            <a:ext cx="2936876" cy="2936876"/>
          </a:xfrm>
          <a:custGeom>
            <a:avLst/>
            <a:gdLst/>
            <a:ahLst/>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p:spPr>
      </p:pic>
      <p:sp>
        <p:nvSpPr>
          <p:cNvPr id="18" name="Date Placeholder 13">
            <a:extLst>
              <a:ext uri="{FF2B5EF4-FFF2-40B4-BE49-F238E27FC236}">
                <a16:creationId xmlns:a16="http://schemas.microsoft.com/office/drawing/2014/main" id="{6DE614B1-4879-4DDC-8F13-93707C77B8BC}"/>
              </a:ext>
            </a:extLst>
          </p:cNvPr>
          <p:cNvSpPr>
            <a:spLocks noGrp="1"/>
          </p:cNvSpPr>
          <p:nvPr>
            <p:ph type="dt" sz="half" idx="10"/>
          </p:nvPr>
        </p:nvSpPr>
        <p:spPr>
          <a:xfrm>
            <a:off x="550863" y="6507212"/>
            <a:ext cx="2628900" cy="153888"/>
          </a:xfrm>
        </p:spPr>
        <p:txBody>
          <a:bodyPr vert="horz" wrap="square" lIns="0" tIns="0" rIns="0" bIns="0" rtlCol="0" anchor="ctr">
            <a:normAutofit/>
          </a:bodyPr>
          <a:lstStyle/>
          <a:p>
            <a:r>
              <a:rPr lang="en-US" dirty="0"/>
              <a:t>Friday, May 14</a:t>
            </a:r>
            <a:r>
              <a:rPr lang="en-US" baseline="30000" dirty="0"/>
              <a:t>th</a:t>
            </a:r>
            <a:r>
              <a:rPr lang="en-US" dirty="0"/>
              <a:t>, 2021</a:t>
            </a:r>
          </a:p>
        </p:txBody>
      </p:sp>
      <p:sp>
        <p:nvSpPr>
          <p:cNvPr id="9" name="Slide Number Placeholder 8">
            <a:extLst>
              <a:ext uri="{FF2B5EF4-FFF2-40B4-BE49-F238E27FC236}">
                <a16:creationId xmlns:a16="http://schemas.microsoft.com/office/drawing/2014/main" id="{2258891C-3D63-49C1-82B6-FF6283A36924}"/>
              </a:ext>
            </a:extLst>
          </p:cNvPr>
          <p:cNvSpPr>
            <a:spLocks noGrp="1"/>
          </p:cNvSpPr>
          <p:nvPr>
            <p:ph type="sldNum" sz="quarter" idx="12"/>
          </p:nvPr>
        </p:nvSpPr>
        <p:spPr>
          <a:xfrm>
            <a:off x="9948863" y="6507212"/>
            <a:ext cx="1692274" cy="153888"/>
          </a:xfrm>
        </p:spPr>
        <p:txBody>
          <a:bodyPr vert="horz" wrap="square" lIns="0" tIns="0" rIns="0" bIns="0" rtlCol="0" anchor="ctr">
            <a:normAutofit/>
          </a:bodyPr>
          <a:lstStyle/>
          <a:p>
            <a:pPr>
              <a:spcAft>
                <a:spcPts val="600"/>
              </a:spcAft>
            </a:pPr>
            <a:fld id="{DBA1B0FB-D917-4C8C-928F-313BD683BF39}" type="slidenum">
              <a:rPr lang="en-US" smtClean="0">
                <a:solidFill>
                  <a:schemeClr val="tx1">
                    <a:alpha val="80000"/>
                  </a:schemeClr>
                </a:solidFill>
              </a:rPr>
              <a:pPr>
                <a:spcAft>
                  <a:spcPts val="600"/>
                </a:spcAft>
              </a:pPr>
              <a:t>13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42071465-419F-4D28-8EFB-CDED6BB5D3EA}"/>
              </a:ext>
            </a:extLst>
          </p:cNvPr>
          <p:cNvPicPr>
            <a:picLocks noChangeAspect="1"/>
          </p:cNvPicPr>
          <p:nvPr/>
        </p:nvPicPr>
        <p:blipFill>
          <a:blip r:embed="rId5"/>
          <a:stretch>
            <a:fillRect/>
          </a:stretch>
        </p:blipFill>
        <p:spPr>
          <a:xfrm>
            <a:off x="9948863" y="5592564"/>
            <a:ext cx="1440639" cy="399098"/>
          </a:xfrm>
          <a:prstGeom prst="rect">
            <a:avLst/>
          </a:prstGeom>
        </p:spPr>
      </p:pic>
      <p:sp>
        <p:nvSpPr>
          <p:cNvPr id="10" name="TextBox 9">
            <a:extLst>
              <a:ext uri="{FF2B5EF4-FFF2-40B4-BE49-F238E27FC236}">
                <a16:creationId xmlns:a16="http://schemas.microsoft.com/office/drawing/2014/main" id="{C86BA55C-6B1D-4B4C-9BF5-4A9A7C93B738}"/>
              </a:ext>
            </a:extLst>
          </p:cNvPr>
          <p:cNvSpPr txBox="1"/>
          <p:nvPr/>
        </p:nvSpPr>
        <p:spPr>
          <a:xfrm>
            <a:off x="10999788" y="5622330"/>
            <a:ext cx="445022" cy="369332"/>
          </a:xfrm>
          <a:prstGeom prst="rect">
            <a:avLst/>
          </a:prstGeom>
          <a:noFill/>
        </p:spPr>
        <p:txBody>
          <a:bodyPr wrap="square" rtlCol="0">
            <a:spAutoFit/>
          </a:bodyPr>
          <a:lstStyle/>
          <a:p>
            <a:r>
              <a:rPr lang="en-AU" dirty="0">
                <a:solidFill>
                  <a:srgbClr val="866D56"/>
                </a:solidFill>
                <a:latin typeface="Agency FB" panose="020B0503020202020204" pitchFamily="34" charset="0"/>
              </a:rPr>
              <a:t>St.</a:t>
            </a:r>
          </a:p>
        </p:txBody>
      </p:sp>
      <p:sp>
        <p:nvSpPr>
          <p:cNvPr id="11" name="Oval 10">
            <a:extLst>
              <a:ext uri="{FF2B5EF4-FFF2-40B4-BE49-F238E27FC236}">
                <a16:creationId xmlns:a16="http://schemas.microsoft.com/office/drawing/2014/main" id="{5FC6E276-05A6-4605-820D-AC050261BD98}"/>
              </a:ext>
            </a:extLst>
          </p:cNvPr>
          <p:cNvSpPr/>
          <p:nvPr/>
        </p:nvSpPr>
        <p:spPr>
          <a:xfrm>
            <a:off x="9538795" y="5727511"/>
            <a:ext cx="85445" cy="145576"/>
          </a:xfrm>
          <a:prstGeom prst="ellipse">
            <a:avLst/>
          </a:prstGeom>
          <a:solidFill>
            <a:srgbClr val="FEFE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4" name="Straight Connector 13">
            <a:extLst>
              <a:ext uri="{FF2B5EF4-FFF2-40B4-BE49-F238E27FC236}">
                <a16:creationId xmlns:a16="http://schemas.microsoft.com/office/drawing/2014/main" id="{7A191307-0DF8-4A6E-9290-4265BA20C844}"/>
              </a:ext>
            </a:extLst>
          </p:cNvPr>
          <p:cNvCxnSpPr/>
          <p:nvPr/>
        </p:nvCxnSpPr>
        <p:spPr>
          <a:xfrm>
            <a:off x="10386561" y="5813346"/>
            <a:ext cx="76200" cy="84057"/>
          </a:xfrm>
          <a:prstGeom prst="line">
            <a:avLst/>
          </a:prstGeom>
          <a:ln>
            <a:solidFill>
              <a:srgbClr val="C9A862"/>
            </a:solidFill>
          </a:ln>
        </p:spPr>
        <p:style>
          <a:lnRef idx="3">
            <a:schemeClr val="accent4"/>
          </a:lnRef>
          <a:fillRef idx="0">
            <a:schemeClr val="accent4"/>
          </a:fillRef>
          <a:effectRef idx="2">
            <a:schemeClr val="accent4"/>
          </a:effectRef>
          <a:fontRef idx="minor">
            <a:schemeClr val="tx1"/>
          </a:fontRef>
        </p:style>
      </p:cxnSp>
    </p:spTree>
    <p:extLst>
      <p:ext uri="{BB962C8B-B14F-4D97-AF65-F5344CB8AC3E}">
        <p14:creationId xmlns:p14="http://schemas.microsoft.com/office/powerpoint/2010/main" val="3991009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t>Believe It,</a:t>
            </a:r>
            <a:br>
              <a:rPr lang="en-US" dirty="0"/>
            </a:br>
            <a:r>
              <a:rPr lang="en-US" dirty="0"/>
              <a:t>Become It.</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2411" y="4508500"/>
            <a:ext cx="6378726" cy="1563688"/>
          </a:xfrm>
        </p:spPr>
        <p:txBody>
          <a:bodyPr>
            <a:normAutofit/>
          </a:bodyPr>
          <a:lstStyle/>
          <a:p>
            <a:r>
              <a:rPr lang="en-US" dirty="0"/>
              <a:t>I dare to believe this will become the most successful start-up ecosystem in the history of modern human civilisation as all participants master honest communication and the principal virtues of hope, empathy and joyful responsible abundance.</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14</a:t>
            </a:fld>
            <a:endParaRPr lang="en-US"/>
          </a:p>
        </p:txBody>
      </p:sp>
      <p:sp>
        <p:nvSpPr>
          <p:cNvPr id="8" name="Title 10">
            <a:extLst>
              <a:ext uri="{FF2B5EF4-FFF2-40B4-BE49-F238E27FC236}">
                <a16:creationId xmlns:a16="http://schemas.microsoft.com/office/drawing/2014/main" id="{A99ACBD0-BD5F-46D4-B2CA-C0C7D763E2DB}"/>
              </a:ext>
            </a:extLst>
          </p:cNvPr>
          <p:cNvSpPr txBox="1">
            <a:spLocks/>
          </p:cNvSpPr>
          <p:nvPr/>
        </p:nvSpPr>
        <p:spPr>
          <a:xfrm>
            <a:off x="550863" y="1106756"/>
            <a:ext cx="4500562" cy="1562959"/>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AU" dirty="0"/>
              <a:t>Are You In?</a:t>
            </a:r>
          </a:p>
        </p:txBody>
      </p:sp>
      <p:sp>
        <p:nvSpPr>
          <p:cNvPr id="9" name="Date Placeholder 13">
            <a:extLst>
              <a:ext uri="{FF2B5EF4-FFF2-40B4-BE49-F238E27FC236}">
                <a16:creationId xmlns:a16="http://schemas.microsoft.com/office/drawing/2014/main" id="{5DBDB29A-6A88-4C01-909F-162857925111}"/>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sp>
        <p:nvSpPr>
          <p:cNvPr id="2" name="Oval 1">
            <a:extLst>
              <a:ext uri="{FF2B5EF4-FFF2-40B4-BE49-F238E27FC236}">
                <a16:creationId xmlns:a16="http://schemas.microsoft.com/office/drawing/2014/main" id="{3D06434E-6DB9-4011-9FB1-C17A510A0415}"/>
              </a:ext>
            </a:extLst>
          </p:cNvPr>
          <p:cNvSpPr/>
          <p:nvPr/>
        </p:nvSpPr>
        <p:spPr>
          <a:xfrm>
            <a:off x="6622974" y="520700"/>
            <a:ext cx="3657600" cy="3657600"/>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521561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t>Luke Catalyst Nathan Hayes</a:t>
            </a:r>
          </a:p>
          <a:p>
            <a:r>
              <a:rPr lang="en-US" dirty="0"/>
              <a:t>webmaster@iSeeinfinity.com</a:t>
            </a:r>
          </a:p>
          <a:p>
            <a:r>
              <a:rPr lang="en-US" dirty="0"/>
              <a:t>https://500QueensVC.com</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val="0"/>
              </a:ext>
            </a:extLst>
          </a:blip>
          <a:srcRect/>
          <a:stretch/>
        </p:blipFill>
        <p:spPr>
          <a:xfrm>
            <a:off x="6556248" y="3429000"/>
            <a:ext cx="5084064" cy="2880360"/>
          </a:xfrm>
        </p:spPr>
      </p:pic>
      <p:sp>
        <p:nvSpPr>
          <p:cNvPr id="6" name="Slide Number Placeholder 5">
            <a:extLst>
              <a:ext uri="{FF2B5EF4-FFF2-40B4-BE49-F238E27FC236}">
                <a16:creationId xmlns:a16="http://schemas.microsoft.com/office/drawing/2014/main" id="{36E60F23-FB58-4EF8-82FD-E86CED25FD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15</a:t>
            </a:fld>
            <a:endParaRPr lang="en-US"/>
          </a:p>
        </p:txBody>
      </p:sp>
      <p:sp>
        <p:nvSpPr>
          <p:cNvPr id="9" name="Date Placeholder 13">
            <a:extLst>
              <a:ext uri="{FF2B5EF4-FFF2-40B4-BE49-F238E27FC236}">
                <a16:creationId xmlns:a16="http://schemas.microsoft.com/office/drawing/2014/main" id="{87AE8F32-EA33-4817-A4F5-7FAF70D68438}"/>
              </a:ext>
            </a:extLst>
          </p:cNvPr>
          <p:cNvSpPr>
            <a:spLocks noGrp="1"/>
          </p:cNvSpPr>
          <p:nvPr>
            <p:ph type="dt" sz="half" idx="10"/>
          </p:nvPr>
        </p:nvSpPr>
        <p:spPr>
          <a:xfrm>
            <a:off x="550863" y="6507212"/>
            <a:ext cx="2628900" cy="153888"/>
          </a:xfrm>
        </p:spPr>
        <p:txBody>
          <a:bodyPr/>
          <a:lstStyle/>
          <a:p>
            <a:r>
              <a:rPr lang="en-US" dirty="0"/>
              <a:t>Friday, May 14</a:t>
            </a:r>
            <a:r>
              <a:rPr lang="en-US" baseline="30000" dirty="0"/>
              <a:t>th</a:t>
            </a:r>
            <a:r>
              <a:rPr lang="en-US" dirty="0"/>
              <a:t>, 2021</a:t>
            </a:r>
          </a:p>
        </p:txBody>
      </p:sp>
      <p:pic>
        <p:nvPicPr>
          <p:cNvPr id="8" name="Picture Placeholder 12">
            <a:extLst>
              <a:ext uri="{FF2B5EF4-FFF2-40B4-BE49-F238E27FC236}">
                <a16:creationId xmlns:a16="http://schemas.microsoft.com/office/drawing/2014/main" id="{82B3BB7B-AE97-4EEA-8179-7B00E7B221A3}"/>
              </a:ext>
            </a:extLst>
          </p:cNvPr>
          <p:cNvPicPr>
            <a:picLocks noChangeAspect="1"/>
          </p:cNvPicPr>
          <p:nvPr/>
        </p:nvPicPr>
        <p:blipFill>
          <a:blip r:embed="rId4"/>
          <a:srcRect t="1791" b="1791"/>
          <a:stretch/>
        </p:blipFill>
        <p:spPr>
          <a:xfrm>
            <a:off x="4831969" y="1688945"/>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p:spPr>
      </p:pic>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3D float design</Template>
  <TotalTime>7410</TotalTime>
  <Words>1041</Words>
  <Application>Microsoft Office PowerPoint</Application>
  <PresentationFormat>Widescreen</PresentationFormat>
  <Paragraphs>131</Paragraphs>
  <Slides>15</Slides>
  <Notes>10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3DFloatVTI</vt:lpstr>
      <vt:lpstr>500 Queens VC  100 New Female Founder Startups in Queensland, Australia 2021</vt:lpstr>
      <vt:lpstr>Introduction</vt:lpstr>
      <vt:lpstr>Brisbane City, Queensland.</vt:lpstr>
      <vt:lpstr>World Leading Ecosystems</vt:lpstr>
      <vt:lpstr>Worlds Biggest Moonshots</vt:lpstr>
      <vt:lpstr>Worlds Most Trustworthy AI</vt:lpstr>
      <vt:lpstr>Worlds Biggest Box Office Hit</vt:lpstr>
      <vt:lpstr>Worlds 1st Autonomously Built City</vt:lpstr>
      <vt:lpstr>Start-up Themes</vt:lpstr>
      <vt:lpstr>The way to get started is to quit talking and begin doing.</vt:lpstr>
      <vt:lpstr>Start-up Timeline: 8 Months &lt; ∞</vt:lpstr>
      <vt:lpstr>Long View Timeline: 5 years</vt:lpstr>
      <vt:lpstr>500 Queen St. HQ and Many Venues to Showcase Brisbane’s Spirit to the World.</vt:lpstr>
      <vt:lpstr>Believe It, Become It.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101 Female Founder Start-ups</dc:title>
  <dc:creator>Luke Hayes</dc:creator>
  <cp:lastModifiedBy>Luke Hayes</cp:lastModifiedBy>
  <cp:revision>119</cp:revision>
  <dcterms:created xsi:type="dcterms:W3CDTF">2021-03-26T05:11:46Z</dcterms:created>
  <dcterms:modified xsi:type="dcterms:W3CDTF">2023-11-23T04:26:06Z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